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8" r:id="rId21"/>
    <p:sldId id="293" r:id="rId22"/>
    <p:sldId id="292" r:id="rId23"/>
    <p:sldId id="295" r:id="rId24"/>
    <p:sldId id="294" r:id="rId25"/>
    <p:sldId id="297" r:id="rId26"/>
    <p:sldId id="277" r:id="rId27"/>
    <p:sldId id="276" r:id="rId28"/>
    <p:sldId id="279" r:id="rId29"/>
    <p:sldId id="296" r:id="rId30"/>
    <p:sldId id="282" r:id="rId31"/>
    <p:sldId id="298" r:id="rId32"/>
    <p:sldId id="299" r:id="rId33"/>
    <p:sldId id="302" r:id="rId34"/>
    <p:sldId id="301" r:id="rId35"/>
    <p:sldId id="304" r:id="rId36"/>
    <p:sldId id="303" r:id="rId37"/>
    <p:sldId id="300" r:id="rId38"/>
    <p:sldId id="307" r:id="rId39"/>
    <p:sldId id="306" r:id="rId40"/>
    <p:sldId id="305" r:id="rId41"/>
    <p:sldId id="308" r:id="rId42"/>
    <p:sldId id="316" r:id="rId43"/>
    <p:sldId id="311" r:id="rId44"/>
    <p:sldId id="309" r:id="rId45"/>
    <p:sldId id="310" r:id="rId46"/>
    <p:sldId id="285" r:id="rId47"/>
    <p:sldId id="313" r:id="rId48"/>
    <p:sldId id="314" r:id="rId49"/>
    <p:sldId id="312" r:id="rId50"/>
    <p:sldId id="315" r:id="rId51"/>
    <p:sldId id="321" r:id="rId52"/>
    <p:sldId id="320" r:id="rId53"/>
    <p:sldId id="323" r:id="rId54"/>
    <p:sldId id="319" r:id="rId55"/>
    <p:sldId id="281" r:id="rId56"/>
    <p:sldId id="280" r:id="rId57"/>
    <p:sldId id="322" r:id="rId58"/>
    <p:sldId id="318" r:id="rId59"/>
    <p:sldId id="326" r:id="rId60"/>
    <p:sldId id="328" r:id="rId61"/>
    <p:sldId id="331" r:id="rId62"/>
    <p:sldId id="327" r:id="rId63"/>
    <p:sldId id="284" r:id="rId64"/>
    <p:sldId id="283" r:id="rId65"/>
    <p:sldId id="330" r:id="rId66"/>
    <p:sldId id="329" r:id="rId67"/>
    <p:sldId id="325" r:id="rId68"/>
    <p:sldId id="324" r:id="rId69"/>
    <p:sldId id="317" r:id="rId70"/>
    <p:sldId id="333" r:id="rId71"/>
    <p:sldId id="332" r:id="rId72"/>
    <p:sldId id="334" r:id="rId73"/>
    <p:sldId id="337" r:id="rId74"/>
    <p:sldId id="336" r:id="rId75"/>
    <p:sldId id="335" r:id="rId76"/>
    <p:sldId id="288" r:id="rId77"/>
    <p:sldId id="340" r:id="rId78"/>
    <p:sldId id="339" r:id="rId79"/>
    <p:sldId id="338" r:id="rId80"/>
    <p:sldId id="289" r:id="rId81"/>
    <p:sldId id="290" r:id="rId82"/>
    <p:sldId id="287" r:id="rId83"/>
    <p:sldId id="286" r:id="rId84"/>
    <p:sldId id="341" r:id="rId85"/>
    <p:sldId id="348" r:id="rId86"/>
    <p:sldId id="347" r:id="rId87"/>
    <p:sldId id="352" r:id="rId88"/>
    <p:sldId id="351" r:id="rId89"/>
    <p:sldId id="350" r:id="rId90"/>
    <p:sldId id="349" r:id="rId91"/>
    <p:sldId id="346" r:id="rId92"/>
  </p:sldIdLst>
  <p:sldSz cx="18288000" cy="10287000"/>
  <p:notesSz cx="6858000" cy="9144000"/>
  <p:embeddedFontLst>
    <p:embeddedFont>
      <p:font typeface="Angeletta" panose="020B0604020202020204" charset="0"/>
      <p:regular r:id="rId93"/>
    </p:embeddedFont>
    <p:embeddedFont>
      <p:font typeface="Arial" panose="020B0604020202020204" pitchFamily="34" charset="0"/>
      <p:regular r:id="rId94"/>
    </p:embeddedFont>
    <p:embeddedFont>
      <p:font typeface="Arial Bold" panose="020B0604020202020204" charset="0"/>
      <p:regular r:id="rId95"/>
    </p:embeddedFont>
    <p:embeddedFont>
      <p:font typeface="Calibri" panose="020F0502020204030204" pitchFamily="34" charset="0"/>
      <p:regular r:id="rId96"/>
      <p:bold r:id="rId97"/>
      <p:italic r:id="rId98"/>
      <p:boldItalic r:id="rId99"/>
    </p:embeddedFont>
    <p:embeddedFont>
      <p:font typeface="Cambria Bold" panose="02040803050406030204" pitchFamily="18" charset="0"/>
      <p:regular r:id="rId100"/>
      <p:bold r:id="rId101"/>
    </p:embeddedFont>
    <p:embeddedFont>
      <p:font typeface="Clear Sans Bold" panose="020B0604020202020204" charset="0"/>
      <p:regular r:id="rId102"/>
    </p:embeddedFont>
    <p:embeddedFont>
      <p:font typeface="Open Sans" panose="020B0606030504020204" pitchFamily="34" charset="0"/>
      <p:regular r:id="rId103"/>
      <p:bold r:id="rId104"/>
      <p:italic r:id="rId105"/>
      <p:boldItalic r:id="rId106"/>
    </p:embeddedFont>
    <p:embeddedFont>
      <p:font typeface="Open Sans Bold" panose="020B0806030504020204" charset="0"/>
      <p:regular r:id="rId107"/>
    </p:embeddedFont>
    <p:embeddedFont>
      <p:font typeface="Open Sans Extra Bold" panose="020B0604020202020204" charset="0"/>
      <p:regular r:id="rId108"/>
    </p:embeddedFont>
    <p:embeddedFont>
      <p:font typeface="Open Sans Light Bold" panose="020B0604020202020204" charset="0"/>
      <p:regular r:id="rId1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1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0.fntdata"/><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font" Target="fonts/font13.fntdata"/><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1.fntdata"/><Relationship Id="rId10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4.fntdata"/><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3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31.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16.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39.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38.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40.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41.jpe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43.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44.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45.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46.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47.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7.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48.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49.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50.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51.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52.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53.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56.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55.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57.jpe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58.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59.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7.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60.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61.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62.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63.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64.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65.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66.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67.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68.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69.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9.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70.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71.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72.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73.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74.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75.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76.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77.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78.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79.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1.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5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80.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5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81.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5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82.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5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83.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5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84.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8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86.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88.jpe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5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89.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5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90.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5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91.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3.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25.jpe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6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92.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6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93.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6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94.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9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96.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98.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6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99.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6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00.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6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01.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6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02.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6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03.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04.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7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05.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7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06.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7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07.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7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08.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7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09.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7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10.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7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11.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7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12.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7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13.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7.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8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14.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8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15.jpe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18.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17.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19.jpe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84.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30.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29.pn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90.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grpSp>
        <p:nvGrpSpPr>
          <p:cNvPr id="23" name="Group 23"/>
          <p:cNvGrpSpPr>
            <a:grpSpLocks noChangeAspect="1"/>
          </p:cNvGrpSpPr>
          <p:nvPr/>
        </p:nvGrpSpPr>
        <p:grpSpPr>
          <a:xfrm>
            <a:off x="1887630" y="1225467"/>
            <a:ext cx="14333796" cy="8062660"/>
            <a:chOff x="0" y="0"/>
            <a:chExt cx="11289030" cy="6350000"/>
          </a:xfrm>
        </p:grpSpPr>
        <p:sp>
          <p:nvSpPr>
            <p:cNvPr id="24" name="Freeform 24"/>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6"/>
              <a:stretch>
                <a:fillRect l="-26921" t="-28294" b="-20923"/>
              </a:stretch>
            </a:blipFill>
          </p:spPr>
        </p:sp>
      </p:grpSp>
      <p:pic>
        <p:nvPicPr>
          <p:cNvPr id="25" name="Picture 25"/>
          <p:cNvPicPr>
            <a:picLocks noChangeAspect="1"/>
          </p:cNvPicPr>
          <p:nvPr/>
        </p:nvPicPr>
        <p:blipFill>
          <a:blip r:embed="rId17"/>
          <a:srcRect t="3384" b="85793"/>
          <a:stretch>
            <a:fillRect/>
          </a:stretch>
        </p:blipFill>
        <p:spPr>
          <a:xfrm>
            <a:off x="221782" y="0"/>
            <a:ext cx="17259300" cy="1050653"/>
          </a:xfrm>
          <a:prstGeom prst="rect">
            <a:avLst/>
          </a:prstGeom>
        </p:spPr>
      </p:pic>
      <p:pic>
        <p:nvPicPr>
          <p:cNvPr id="26" name="Picture 26"/>
          <p:cNvPicPr>
            <a:picLocks noChangeAspect="1"/>
          </p:cNvPicPr>
          <p:nvPr/>
        </p:nvPicPr>
        <p:blipFill>
          <a:blip r:embed="rId17"/>
          <a:srcRect l="68319" t="85057" b="2957"/>
          <a:stretch>
            <a:fillRect/>
          </a:stretch>
        </p:blipFill>
        <p:spPr>
          <a:xfrm>
            <a:off x="11804515" y="9347062"/>
            <a:ext cx="4416911" cy="939938"/>
          </a:xfrm>
          <a:prstGeom prst="rect">
            <a:avLst/>
          </a:prstGeom>
        </p:spPr>
      </p:pic>
      <p:grpSp>
        <p:nvGrpSpPr>
          <p:cNvPr id="27" name="Group 27"/>
          <p:cNvGrpSpPr/>
          <p:nvPr/>
        </p:nvGrpSpPr>
        <p:grpSpPr>
          <a:xfrm>
            <a:off x="1887630" y="7465423"/>
            <a:ext cx="14333796" cy="1126798"/>
            <a:chOff x="0" y="0"/>
            <a:chExt cx="3775156" cy="296770"/>
          </a:xfrm>
        </p:grpSpPr>
        <p:sp>
          <p:nvSpPr>
            <p:cNvPr id="28" name="Freeform 28"/>
            <p:cNvSpPr/>
            <p:nvPr/>
          </p:nvSpPr>
          <p:spPr>
            <a:xfrm>
              <a:off x="0" y="0"/>
              <a:ext cx="3775156" cy="296770"/>
            </a:xfrm>
            <a:custGeom>
              <a:avLst/>
              <a:gdLst/>
              <a:ahLst/>
              <a:cxnLst/>
              <a:rect l="l" t="t" r="r" b="b"/>
              <a:pathLst>
                <a:path w="3775156" h="296770">
                  <a:moveTo>
                    <a:pt x="0" y="0"/>
                  </a:moveTo>
                  <a:lnTo>
                    <a:pt x="3775156" y="0"/>
                  </a:lnTo>
                  <a:lnTo>
                    <a:pt x="3775156" y="296770"/>
                  </a:lnTo>
                  <a:lnTo>
                    <a:pt x="0" y="296770"/>
                  </a:lnTo>
                  <a:close/>
                </a:path>
              </a:pathLst>
            </a:custGeom>
            <a:solidFill>
              <a:srgbClr val="FBFDFD">
                <a:alpha val="68627"/>
              </a:srgbClr>
            </a:solidFill>
          </p:spPr>
        </p:sp>
        <p:sp>
          <p:nvSpPr>
            <p:cNvPr id="29" name="TextBox 29"/>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125650" y="7505602"/>
            <a:ext cx="13954624" cy="887095"/>
          </a:xfrm>
          <a:prstGeom prst="rect">
            <a:avLst/>
          </a:prstGeom>
        </p:spPr>
        <p:txBody>
          <a:bodyPr lIns="0" tIns="0" rIns="0" bIns="0" rtlCol="0" anchor="t">
            <a:spAutoFit/>
          </a:bodyPr>
          <a:lstStyle/>
          <a:p>
            <a:pPr algn="ctr">
              <a:lnSpc>
                <a:spcPts val="7279"/>
              </a:lnSpc>
            </a:pPr>
            <a:r>
              <a:rPr lang="en-US" sz="5199">
                <a:solidFill>
                  <a:srgbClr val="FFFFFF"/>
                </a:solidFill>
                <a:latin typeface="Open Sans Extra Bold"/>
              </a:rPr>
              <a:t>GESTIÓN EMPRESARIAL Y ESTRATÉGICA</a:t>
            </a:r>
          </a:p>
        </p:txBody>
      </p:sp>
      <p:sp>
        <p:nvSpPr>
          <p:cNvPr id="31" name="TextBox 31"/>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pic>
        <p:nvPicPr>
          <p:cNvPr id="25" name="Picture 25"/>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049227" y="3517668"/>
            <a:ext cx="6172200" cy="4114800"/>
          </a:xfrm>
          <a:prstGeom prst="rect">
            <a:avLst/>
          </a:prstGeom>
        </p:spPr>
      </p:pic>
      <p:sp>
        <p:nvSpPr>
          <p:cNvPr id="26" name="TextBox 26"/>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TextBox 27"/>
          <p:cNvSpPr txBox="1"/>
          <p:nvPr/>
        </p:nvSpPr>
        <p:spPr>
          <a:xfrm>
            <a:off x="2301200" y="2486883"/>
            <a:ext cx="7404594" cy="5568260"/>
          </a:xfrm>
          <a:prstGeom prst="rect">
            <a:avLst/>
          </a:prstGeom>
        </p:spPr>
        <p:txBody>
          <a:bodyPr lIns="0" tIns="0" rIns="0" bIns="0" rtlCol="0" anchor="t">
            <a:spAutoFit/>
          </a:bodyPr>
          <a:lstStyle/>
          <a:p>
            <a:pPr algn="ctr">
              <a:lnSpc>
                <a:spcPts val="4914"/>
              </a:lnSpc>
            </a:pPr>
            <a:endParaRPr/>
          </a:p>
          <a:p>
            <a:pPr marL="541294" lvl="1" indent="-270647" algn="just">
              <a:lnSpc>
                <a:spcPts val="4914"/>
              </a:lnSpc>
              <a:buFont typeface="Arial"/>
              <a:buChar char="•"/>
            </a:pPr>
            <a:r>
              <a:rPr lang="en-US" sz="2507">
                <a:solidFill>
                  <a:srgbClr val="000000"/>
                </a:solidFill>
                <a:latin typeface="Arial Bold"/>
              </a:rPr>
              <a:t>Teletrabajar.</a:t>
            </a:r>
          </a:p>
          <a:p>
            <a:pPr marL="541294" lvl="1" indent="-270647" algn="just">
              <a:lnSpc>
                <a:spcPts val="4914"/>
              </a:lnSpc>
              <a:buFont typeface="Arial"/>
              <a:buChar char="•"/>
            </a:pPr>
            <a:r>
              <a:rPr lang="en-US" sz="2507">
                <a:solidFill>
                  <a:srgbClr val="000000"/>
                </a:solidFill>
                <a:latin typeface="Arial"/>
              </a:rPr>
              <a:t>Personalizar y mejorar los tiempos de respuesta de los sistemas de </a:t>
            </a:r>
            <a:r>
              <a:rPr lang="en-US" sz="2507">
                <a:solidFill>
                  <a:srgbClr val="000000"/>
                </a:solidFill>
                <a:latin typeface="Arial Bold"/>
              </a:rPr>
              <a:t>atención al cliente.</a:t>
            </a:r>
          </a:p>
          <a:p>
            <a:pPr marL="541294" lvl="1" indent="-270647" algn="just">
              <a:lnSpc>
                <a:spcPts val="4914"/>
              </a:lnSpc>
              <a:buFont typeface="Arial"/>
              <a:buChar char="•"/>
            </a:pPr>
            <a:r>
              <a:rPr lang="en-US" sz="2507">
                <a:solidFill>
                  <a:srgbClr val="000000"/>
                </a:solidFill>
                <a:latin typeface="Arial"/>
              </a:rPr>
              <a:t>Migrar los sistemas a la </a:t>
            </a:r>
            <a:r>
              <a:rPr lang="en-US" sz="2507">
                <a:solidFill>
                  <a:srgbClr val="000000"/>
                </a:solidFill>
                <a:latin typeface="Arial Bold"/>
              </a:rPr>
              <a:t>nube.</a:t>
            </a:r>
          </a:p>
          <a:p>
            <a:pPr marL="541294" lvl="1" indent="-270647" algn="just">
              <a:lnSpc>
                <a:spcPts val="4914"/>
              </a:lnSpc>
              <a:buFont typeface="Arial"/>
              <a:buChar char="•"/>
            </a:pPr>
            <a:r>
              <a:rPr lang="en-US" sz="2507">
                <a:solidFill>
                  <a:srgbClr val="000000"/>
                </a:solidFill>
                <a:latin typeface="Arial"/>
              </a:rPr>
              <a:t>Tener medidas de </a:t>
            </a:r>
            <a:r>
              <a:rPr lang="en-US" sz="2507">
                <a:solidFill>
                  <a:srgbClr val="000000"/>
                </a:solidFill>
                <a:latin typeface="Arial Bold"/>
              </a:rPr>
              <a:t>ciberseguridad</a:t>
            </a:r>
            <a:r>
              <a:rPr lang="en-US" sz="2507">
                <a:solidFill>
                  <a:srgbClr val="000000"/>
                </a:solidFill>
                <a:latin typeface="Arial"/>
              </a:rPr>
              <a:t> para proteger la integridad de la compañía.</a:t>
            </a:r>
          </a:p>
          <a:p>
            <a:pPr marL="541294" lvl="1" indent="-270647" algn="just">
              <a:lnSpc>
                <a:spcPts val="4914"/>
              </a:lnSpc>
              <a:buFont typeface="Arial"/>
              <a:buChar char="•"/>
            </a:pPr>
            <a:r>
              <a:rPr lang="en-US" sz="2507">
                <a:solidFill>
                  <a:srgbClr val="000000"/>
                </a:solidFill>
                <a:latin typeface="Arial"/>
              </a:rPr>
              <a:t>Replantearse y </a:t>
            </a:r>
            <a:r>
              <a:rPr lang="en-US" sz="2507">
                <a:solidFill>
                  <a:srgbClr val="000000"/>
                </a:solidFill>
                <a:latin typeface="Arial Bold"/>
              </a:rPr>
              <a:t>automatizar</a:t>
            </a:r>
            <a:r>
              <a:rPr lang="en-US" sz="2507">
                <a:solidFill>
                  <a:srgbClr val="000000"/>
                </a:solidFill>
                <a:latin typeface="Arial"/>
              </a:rPr>
              <a:t> sus procesos core.</a:t>
            </a:r>
          </a:p>
          <a:p>
            <a:pPr marL="541294" lvl="1" indent="-270647" algn="just">
              <a:lnSpc>
                <a:spcPts val="4914"/>
              </a:lnSpc>
              <a:buFont typeface="Arial"/>
              <a:buChar char="•"/>
            </a:pPr>
            <a:r>
              <a:rPr lang="en-US" sz="2507">
                <a:solidFill>
                  <a:srgbClr val="000000"/>
                </a:solidFill>
                <a:latin typeface="Arial"/>
              </a:rPr>
              <a:t>Tomar decisiones de negocio basadas en datos.</a:t>
            </a:r>
          </a:p>
        </p:txBody>
      </p:sp>
      <p:sp>
        <p:nvSpPr>
          <p:cNvPr id="28" name="TextBox 28"/>
          <p:cNvSpPr txBox="1"/>
          <p:nvPr/>
        </p:nvSpPr>
        <p:spPr>
          <a:xfrm>
            <a:off x="1978648" y="1599801"/>
            <a:ext cx="14635426" cy="653978"/>
          </a:xfrm>
          <a:prstGeom prst="rect">
            <a:avLst/>
          </a:prstGeom>
        </p:spPr>
        <p:txBody>
          <a:bodyPr lIns="0" tIns="0" rIns="0" bIns="0" rtlCol="0" anchor="t">
            <a:spAutoFit/>
          </a:bodyPr>
          <a:lstStyle/>
          <a:p>
            <a:pPr>
              <a:lnSpc>
                <a:spcPts val="5363"/>
              </a:lnSpc>
            </a:pPr>
            <a:r>
              <a:rPr lang="en-US" sz="3831">
                <a:solidFill>
                  <a:srgbClr val="000000"/>
                </a:solidFill>
                <a:latin typeface="Open Sans Bold"/>
              </a:rPr>
              <a:t>Para la PYME digitalizarse significa estar preparada para: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l="10564" r="10564"/>
            <a:stretch>
              <a:fillRect/>
            </a:stretch>
          </p:blipFill>
          <p:spPr>
            <a:xfrm>
              <a:off x="0" y="0"/>
              <a:ext cx="8043333" cy="6794500"/>
            </a:xfrm>
            <a:prstGeom prst="rect">
              <a:avLst/>
            </a:prstGeom>
          </p:spPr>
        </p:pic>
        <p:pic>
          <p:nvPicPr>
            <p:cNvPr id="4" name="Picture 4"/>
            <p:cNvPicPr>
              <a:picLocks noChangeAspect="1"/>
            </p:cNvPicPr>
            <p:nvPr/>
          </p:nvPicPr>
          <p:blipFill>
            <a:blip r:embed="rId3"/>
            <a:srcRect t="7763" b="7763"/>
            <a:stretch>
              <a:fillRect/>
            </a:stretch>
          </p:blipFill>
          <p:spPr>
            <a:xfrm>
              <a:off x="8170333" y="0"/>
              <a:ext cx="8043333" cy="6794500"/>
            </a:xfrm>
            <a:prstGeom prst="rect">
              <a:avLst/>
            </a:prstGeom>
          </p:spPr>
        </p:pic>
        <p:pic>
          <p:nvPicPr>
            <p:cNvPr id="5" name="Picture 5"/>
            <p:cNvPicPr>
              <a:picLocks noChangeAspect="1"/>
            </p:cNvPicPr>
            <p:nvPr/>
          </p:nvPicPr>
          <p:blipFill>
            <a:blip r:embed="rId4"/>
            <a:srcRect t="7763" b="7763"/>
            <a:stretch>
              <a:fillRect/>
            </a:stretch>
          </p:blipFill>
          <p:spPr>
            <a:xfrm>
              <a:off x="16340667" y="0"/>
              <a:ext cx="8043333" cy="6794500"/>
            </a:xfrm>
            <a:prstGeom prst="rect">
              <a:avLst/>
            </a:prstGeom>
          </p:spPr>
        </p:pic>
        <p:pic>
          <p:nvPicPr>
            <p:cNvPr id="6" name="Picture 6"/>
            <p:cNvPicPr>
              <a:picLocks noChangeAspect="1"/>
            </p:cNvPicPr>
            <p:nvPr/>
          </p:nvPicPr>
          <p:blipFill>
            <a:blip r:embed="rId5"/>
            <a:srcRect l="16892" r="8824"/>
            <a:stretch>
              <a:fillRect/>
            </a:stretch>
          </p:blipFill>
          <p:spPr>
            <a:xfrm>
              <a:off x="0" y="6921500"/>
              <a:ext cx="8043333" cy="6794500"/>
            </a:xfrm>
            <a:prstGeom prst="rect">
              <a:avLst/>
            </a:prstGeom>
          </p:spPr>
        </p:pic>
        <p:pic>
          <p:nvPicPr>
            <p:cNvPr id="7" name="Picture 7"/>
            <p:cNvPicPr>
              <a:picLocks noChangeAspect="1"/>
            </p:cNvPicPr>
            <p:nvPr/>
          </p:nvPicPr>
          <p:blipFill>
            <a:blip r:embed="rId6"/>
            <a:srcRect l="45297" r="9125"/>
            <a:stretch>
              <a:fillRect/>
            </a:stretch>
          </p:blipFill>
          <p:spPr>
            <a:xfrm>
              <a:off x="16340667" y="6921500"/>
              <a:ext cx="8043333" cy="6794500"/>
            </a:xfrm>
            <a:prstGeom prst="rect">
              <a:avLst/>
            </a:prstGeom>
          </p:spPr>
        </p:pic>
      </p:grpSp>
      <p:grpSp>
        <p:nvGrpSpPr>
          <p:cNvPr id="8" name="Group 8"/>
          <p:cNvGrpSpPr/>
          <p:nvPr/>
        </p:nvGrpSpPr>
        <p:grpSpPr>
          <a:xfrm>
            <a:off x="-373664" y="-2035447"/>
            <a:ext cx="20464074" cy="3086100"/>
            <a:chOff x="0" y="0"/>
            <a:chExt cx="5389715" cy="812800"/>
          </a:xfrm>
        </p:grpSpPr>
        <p:sp>
          <p:nvSpPr>
            <p:cNvPr id="9" name="Freeform 9"/>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10" name="TextBox 10"/>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pic>
        <p:nvPicPr>
          <p:cNvPr id="11" name="Picture 11"/>
          <p:cNvPicPr>
            <a:picLocks noChangeAspect="1"/>
          </p:cNvPicPr>
          <p:nvPr/>
        </p:nvPicPr>
        <p:blipFill>
          <a:blip r:embed="rId7"/>
          <a:srcRect t="3384" b="85793"/>
          <a:stretch>
            <a:fillRect/>
          </a:stretch>
        </p:blipFill>
        <p:spPr>
          <a:xfrm>
            <a:off x="221782" y="0"/>
            <a:ext cx="17259300" cy="1050653"/>
          </a:xfrm>
          <a:prstGeom prst="rect">
            <a:avLst/>
          </a:prstGeom>
        </p:spPr>
      </p:pic>
      <p:grpSp>
        <p:nvGrpSpPr>
          <p:cNvPr id="12" name="Group 12"/>
          <p:cNvGrpSpPr/>
          <p:nvPr/>
        </p:nvGrpSpPr>
        <p:grpSpPr>
          <a:xfrm>
            <a:off x="-1088037" y="9236710"/>
            <a:ext cx="20464074" cy="3086100"/>
            <a:chOff x="0" y="0"/>
            <a:chExt cx="5389715" cy="812800"/>
          </a:xfrm>
        </p:grpSpPr>
        <p:sp>
          <p:nvSpPr>
            <p:cNvPr id="13" name="Freeform 13"/>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14" name="TextBox 14"/>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16" name="Picture 16"/>
          <p:cNvPicPr>
            <a:picLocks noChangeAspect="1"/>
          </p:cNvPicPr>
          <p:nvPr/>
        </p:nvPicPr>
        <p:blipFill>
          <a:blip r:embed="rId7"/>
          <a:srcRect l="68319" t="85057" b="2957"/>
          <a:stretch>
            <a:fillRect/>
          </a:stretch>
        </p:blipFill>
        <p:spPr>
          <a:xfrm>
            <a:off x="11804515" y="9347062"/>
            <a:ext cx="4416911" cy="9399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2197273" y="3269628"/>
            <a:ext cx="12042487" cy="5645511"/>
          </a:xfrm>
          <a:prstGeom prst="rect">
            <a:avLst/>
          </a:prstGeom>
        </p:spPr>
        <p:txBody>
          <a:bodyPr lIns="0" tIns="0" rIns="0" bIns="0" rtlCol="0" anchor="t">
            <a:spAutoFit/>
          </a:bodyPr>
          <a:lstStyle/>
          <a:p>
            <a:pPr algn="just">
              <a:lnSpc>
                <a:spcPts val="5348"/>
              </a:lnSpc>
            </a:pPr>
            <a:endParaRPr/>
          </a:p>
          <a:p>
            <a:pPr algn="just">
              <a:lnSpc>
                <a:spcPts val="5348"/>
              </a:lnSpc>
            </a:pPr>
            <a:endParaRPr/>
          </a:p>
          <a:p>
            <a:pPr marL="846024" lvl="1" indent="-423012" algn="just">
              <a:lnSpc>
                <a:spcPts val="7131"/>
              </a:lnSpc>
              <a:buFont typeface="Arial"/>
              <a:buChar char="•"/>
            </a:pPr>
            <a:r>
              <a:rPr lang="en-US" sz="3918">
                <a:solidFill>
                  <a:srgbClr val="000000"/>
                </a:solidFill>
                <a:latin typeface="Arial"/>
              </a:rPr>
              <a:t>La eficiencia operativa </a:t>
            </a:r>
          </a:p>
          <a:p>
            <a:pPr marL="846024" lvl="1" indent="-423012" algn="just">
              <a:lnSpc>
                <a:spcPts val="7131"/>
              </a:lnSpc>
              <a:buFont typeface="Arial"/>
              <a:buChar char="•"/>
            </a:pPr>
            <a:r>
              <a:rPr lang="en-US" sz="3918">
                <a:solidFill>
                  <a:srgbClr val="000000"/>
                </a:solidFill>
                <a:latin typeface="Arial"/>
              </a:rPr>
              <a:t>La generación de ingresos </a:t>
            </a:r>
          </a:p>
          <a:p>
            <a:pPr marL="846024" lvl="1" indent="-423012" algn="just">
              <a:lnSpc>
                <a:spcPts val="7131"/>
              </a:lnSpc>
              <a:buFont typeface="Arial"/>
              <a:buChar char="•"/>
            </a:pPr>
            <a:r>
              <a:rPr lang="en-US" sz="3918">
                <a:solidFill>
                  <a:srgbClr val="000000"/>
                </a:solidFill>
                <a:latin typeface="Arial"/>
              </a:rPr>
              <a:t>El conocimiento de cliente</a:t>
            </a:r>
          </a:p>
          <a:p>
            <a:pPr marL="846024" lvl="1" indent="-423012" algn="just">
              <a:lnSpc>
                <a:spcPts val="7131"/>
              </a:lnSpc>
              <a:buFont typeface="Arial"/>
              <a:buChar char="•"/>
            </a:pPr>
            <a:r>
              <a:rPr lang="en-US" sz="3918">
                <a:solidFill>
                  <a:srgbClr val="000000"/>
                </a:solidFill>
                <a:latin typeface="Arial"/>
              </a:rPr>
              <a:t>La reducción del fraude o riesgo para la PYME</a:t>
            </a:r>
          </a:p>
          <a:p>
            <a:pPr algn="just">
              <a:lnSpc>
                <a:spcPts val="5348"/>
              </a:lnSpc>
            </a:pPr>
            <a:endParaRPr lang="en-US" sz="3918">
              <a:solidFill>
                <a:srgbClr val="000000"/>
              </a:solidFill>
              <a:latin typeface="Arial"/>
            </a:endParaRPr>
          </a:p>
        </p:txBody>
      </p:sp>
      <p:pic>
        <p:nvPicPr>
          <p:cNvPr id="26" name="Picture 2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433979" y="3286417"/>
            <a:ext cx="4672687" cy="3874082"/>
          </a:xfrm>
          <a:prstGeom prst="rect">
            <a:avLst/>
          </a:prstGeom>
        </p:spPr>
      </p:pic>
      <p:sp>
        <p:nvSpPr>
          <p:cNvPr id="27" name="TextBox 27"/>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8" name="TextBox 28"/>
          <p:cNvSpPr txBox="1"/>
          <p:nvPr/>
        </p:nvSpPr>
        <p:spPr>
          <a:xfrm>
            <a:off x="2276767" y="2126945"/>
            <a:ext cx="12981645" cy="1911251"/>
          </a:xfrm>
          <a:prstGeom prst="rect">
            <a:avLst/>
          </a:prstGeom>
        </p:spPr>
        <p:txBody>
          <a:bodyPr lIns="0" tIns="0" rIns="0" bIns="0" rtlCol="0" anchor="t">
            <a:spAutoFit/>
          </a:bodyPr>
          <a:lstStyle/>
          <a:p>
            <a:pPr>
              <a:lnSpc>
                <a:spcPts val="4905"/>
              </a:lnSpc>
            </a:pPr>
            <a:r>
              <a:rPr lang="en-US" sz="3503">
                <a:solidFill>
                  <a:srgbClr val="000000"/>
                </a:solidFill>
                <a:latin typeface="Arial Bold"/>
              </a:rPr>
              <a:t>Todas las tecnologías exponenciales habilitan capacidades digitales cuyo fin siempre debe ser:</a:t>
            </a:r>
          </a:p>
          <a:p>
            <a:pPr algn="ctr">
              <a:lnSpc>
                <a:spcPts val="4905"/>
              </a:lnSpc>
            </a:pPr>
            <a:endParaRPr lang="en-US" sz="3503">
              <a:solidFill>
                <a:srgbClr val="000000"/>
              </a:solidFill>
              <a:latin typeface="Arial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214555" y="914775"/>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6" name="TextBox 26"/>
          <p:cNvSpPr txBox="1"/>
          <p:nvPr/>
        </p:nvSpPr>
        <p:spPr>
          <a:xfrm>
            <a:off x="2033241" y="1348405"/>
            <a:ext cx="11160026" cy="647066"/>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Arial"/>
              </a:rPr>
              <a:t>Algunas de estas </a:t>
            </a:r>
            <a:r>
              <a:rPr lang="en-US" sz="3399">
                <a:solidFill>
                  <a:srgbClr val="000000"/>
                </a:solidFill>
                <a:latin typeface="Arial Bold"/>
              </a:rPr>
              <a:t>capacidades digitales</a:t>
            </a:r>
            <a:r>
              <a:rPr lang="en-US" sz="3399">
                <a:solidFill>
                  <a:srgbClr val="000000"/>
                </a:solidFill>
                <a:latin typeface="Arial"/>
              </a:rPr>
              <a:t> pasan por tener:</a:t>
            </a:r>
          </a:p>
        </p:txBody>
      </p:sp>
      <p:sp>
        <p:nvSpPr>
          <p:cNvPr id="27" name="TextBox 27"/>
          <p:cNvSpPr txBox="1"/>
          <p:nvPr/>
        </p:nvSpPr>
        <p:spPr>
          <a:xfrm>
            <a:off x="1659349" y="2512541"/>
            <a:ext cx="10145121" cy="5982335"/>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60C6CF"/>
                </a:solidFill>
                <a:latin typeface="Arial Bold"/>
              </a:rPr>
              <a:t>Herramientas de negocio: </a:t>
            </a:r>
            <a:r>
              <a:rPr lang="en-US" sz="2600">
                <a:solidFill>
                  <a:srgbClr val="000000"/>
                </a:solidFill>
                <a:latin typeface="Arial"/>
              </a:rPr>
              <a:t>(CRM, SEO, SEM, de planificación, gestión de la producción y monitorización de procesos, etc.) </a:t>
            </a:r>
          </a:p>
          <a:p>
            <a:pPr algn="just">
              <a:lnSpc>
                <a:spcPts val="3640"/>
              </a:lnSpc>
            </a:pPr>
            <a:endParaRPr lang="en-US" sz="2600">
              <a:solidFill>
                <a:srgbClr val="000000"/>
              </a:solidFill>
              <a:latin typeface="Arial"/>
            </a:endParaRPr>
          </a:p>
          <a:p>
            <a:pPr marL="561341" lvl="1" indent="-280670" algn="just">
              <a:lnSpc>
                <a:spcPts val="3640"/>
              </a:lnSpc>
              <a:buFont typeface="Arial"/>
              <a:buChar char="•"/>
            </a:pPr>
            <a:r>
              <a:rPr lang="en-US" sz="2600">
                <a:solidFill>
                  <a:srgbClr val="8DC63F"/>
                </a:solidFill>
                <a:latin typeface="Arial"/>
              </a:rPr>
              <a:t>P</a:t>
            </a:r>
            <a:r>
              <a:rPr lang="en-US" sz="2600">
                <a:solidFill>
                  <a:srgbClr val="8DC63F"/>
                </a:solidFill>
                <a:latin typeface="Arial Bold"/>
              </a:rPr>
              <a:t>lataformas:</a:t>
            </a:r>
            <a:r>
              <a:rPr lang="en-US" sz="2600">
                <a:solidFill>
                  <a:srgbClr val="000000"/>
                </a:solidFill>
                <a:latin typeface="Arial"/>
              </a:rPr>
              <a:t> plataformas digitales que optimicen el aprendizaje y la colaboración, plataformas de escucha activa en redes sociales, plataformas Big Data con una capa cognitiva. Gracias a la Inteligencia artificial desde donde generar modelos de predicción, segmentación, asociación u optimización (por ejemplo, propensión a la compra de un determinado producto o servicio)</a:t>
            </a:r>
          </a:p>
          <a:p>
            <a:pPr algn="just">
              <a:lnSpc>
                <a:spcPts val="3640"/>
              </a:lnSpc>
            </a:pPr>
            <a:endParaRPr lang="en-US" sz="2600">
              <a:solidFill>
                <a:srgbClr val="000000"/>
              </a:solidFill>
              <a:latin typeface="Arial"/>
            </a:endParaRPr>
          </a:p>
          <a:p>
            <a:pPr marL="561341" lvl="1" indent="-280670" algn="just">
              <a:lnSpc>
                <a:spcPts val="3640"/>
              </a:lnSpc>
              <a:buFont typeface="Arial"/>
              <a:buChar char="•"/>
            </a:pPr>
            <a:r>
              <a:rPr lang="en-US" sz="2600">
                <a:solidFill>
                  <a:srgbClr val="EF9F3E"/>
                </a:solidFill>
                <a:latin typeface="Arial Bold"/>
              </a:rPr>
              <a:t>Herramientas digitales: </a:t>
            </a:r>
            <a:r>
              <a:rPr lang="en-US" sz="2600">
                <a:solidFill>
                  <a:srgbClr val="000000"/>
                </a:solidFill>
                <a:latin typeface="Arial Bold"/>
              </a:rPr>
              <a:t> </a:t>
            </a:r>
            <a:r>
              <a:rPr lang="en-US" sz="2600">
                <a:solidFill>
                  <a:srgbClr val="000000"/>
                </a:solidFill>
                <a:latin typeface="Arial"/>
              </a:rPr>
              <a:t>como las etiquetas RFID, gemelos digitales, AGVs, etc. </a:t>
            </a:r>
          </a:p>
        </p:txBody>
      </p:sp>
      <p:pic>
        <p:nvPicPr>
          <p:cNvPr id="28" name="Picture 28"/>
          <p:cNvPicPr>
            <a:picLocks noChangeAspect="1"/>
          </p:cNvPicPr>
          <p:nvPr/>
        </p:nvPicPr>
        <p:blipFill>
          <a:blip r:embed="rId17"/>
          <a:srcRect/>
          <a:stretch>
            <a:fillRect/>
          </a:stretch>
        </p:blipFill>
        <p:spPr>
          <a:xfrm rot="-5324993">
            <a:off x="11269672" y="3741971"/>
            <a:ext cx="5991152" cy="404402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693190"/>
            <a:ext cx="15917348" cy="9117517"/>
            <a:chOff x="0" y="0"/>
            <a:chExt cx="3764577" cy="2156364"/>
          </a:xfrm>
        </p:grpSpPr>
        <p:sp>
          <p:nvSpPr>
            <p:cNvPr id="4" name="Freeform 4"/>
            <p:cNvSpPr/>
            <p:nvPr/>
          </p:nvSpPr>
          <p:spPr>
            <a:xfrm>
              <a:off x="0" y="0"/>
              <a:ext cx="3764577" cy="2156364"/>
            </a:xfrm>
            <a:custGeom>
              <a:avLst/>
              <a:gdLst/>
              <a:ahLst/>
              <a:cxnLst/>
              <a:rect l="l" t="t" r="r" b="b"/>
              <a:pathLst>
                <a:path w="3764577" h="2156364">
                  <a:moveTo>
                    <a:pt x="24806" y="0"/>
                  </a:moveTo>
                  <a:lnTo>
                    <a:pt x="3739771" y="0"/>
                  </a:lnTo>
                  <a:cubicBezTo>
                    <a:pt x="3753471" y="0"/>
                    <a:pt x="3764577" y="11106"/>
                    <a:pt x="3764577" y="24806"/>
                  </a:cubicBezTo>
                  <a:lnTo>
                    <a:pt x="3764577" y="2131558"/>
                  </a:lnTo>
                  <a:cubicBezTo>
                    <a:pt x="3764577" y="2145258"/>
                    <a:pt x="3753471" y="2156364"/>
                    <a:pt x="3739771" y="2156364"/>
                  </a:cubicBezTo>
                  <a:lnTo>
                    <a:pt x="24806" y="2156364"/>
                  </a:lnTo>
                  <a:cubicBezTo>
                    <a:pt x="18227" y="2156364"/>
                    <a:pt x="11917" y="2153751"/>
                    <a:pt x="7265" y="2149098"/>
                  </a:cubicBezTo>
                  <a:cubicBezTo>
                    <a:pt x="2613" y="2144447"/>
                    <a:pt x="0" y="2138137"/>
                    <a:pt x="0" y="2131558"/>
                  </a:cubicBezTo>
                  <a:lnTo>
                    <a:pt x="0" y="24806"/>
                  </a:lnTo>
                  <a:cubicBezTo>
                    <a:pt x="0" y="18227"/>
                    <a:pt x="2613" y="11917"/>
                    <a:pt x="7265" y="7265"/>
                  </a:cubicBezTo>
                  <a:cubicBezTo>
                    <a:pt x="11917" y="2613"/>
                    <a:pt x="18227" y="0"/>
                    <a:pt x="24806"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561269"/>
            <a:ext cx="15917348" cy="9164462"/>
            <a:chOff x="0" y="0"/>
            <a:chExt cx="3764577" cy="2167467"/>
          </a:xfrm>
        </p:grpSpPr>
        <p:sp>
          <p:nvSpPr>
            <p:cNvPr id="7" name="Freeform 7"/>
            <p:cNvSpPr/>
            <p:nvPr/>
          </p:nvSpPr>
          <p:spPr>
            <a:xfrm>
              <a:off x="0" y="0"/>
              <a:ext cx="3764577" cy="2167467"/>
            </a:xfrm>
            <a:custGeom>
              <a:avLst/>
              <a:gdLst/>
              <a:ahLst/>
              <a:cxnLst/>
              <a:rect l="l" t="t" r="r" b="b"/>
              <a:pathLst>
                <a:path w="3764577" h="2167467">
                  <a:moveTo>
                    <a:pt x="24806" y="0"/>
                  </a:moveTo>
                  <a:lnTo>
                    <a:pt x="3739771" y="0"/>
                  </a:lnTo>
                  <a:cubicBezTo>
                    <a:pt x="3753471" y="0"/>
                    <a:pt x="3764577" y="11106"/>
                    <a:pt x="3764577" y="24806"/>
                  </a:cubicBezTo>
                  <a:lnTo>
                    <a:pt x="3764577" y="2142661"/>
                  </a:lnTo>
                  <a:cubicBezTo>
                    <a:pt x="3764577" y="2156361"/>
                    <a:pt x="3753471" y="2167467"/>
                    <a:pt x="3739771" y="2167467"/>
                  </a:cubicBezTo>
                  <a:lnTo>
                    <a:pt x="24806" y="2167467"/>
                  </a:lnTo>
                  <a:cubicBezTo>
                    <a:pt x="18227" y="2167467"/>
                    <a:pt x="11917" y="2164853"/>
                    <a:pt x="7265" y="2160201"/>
                  </a:cubicBezTo>
                  <a:cubicBezTo>
                    <a:pt x="2613" y="2155549"/>
                    <a:pt x="0" y="2149240"/>
                    <a:pt x="0" y="2142661"/>
                  </a:cubicBezTo>
                  <a:lnTo>
                    <a:pt x="0" y="24806"/>
                  </a:lnTo>
                  <a:cubicBezTo>
                    <a:pt x="0" y="18227"/>
                    <a:pt x="2613" y="11917"/>
                    <a:pt x="7265" y="7265"/>
                  </a:cubicBezTo>
                  <a:cubicBezTo>
                    <a:pt x="11917" y="2613"/>
                    <a:pt x="18227" y="0"/>
                    <a:pt x="24806" y="0"/>
                  </a:cubicBezTo>
                  <a:close/>
                </a:path>
              </a:pathLst>
            </a:custGeom>
            <a:solidFill>
              <a:srgbClr val="B1CFEC"/>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561269"/>
            <a:ext cx="15917348" cy="9164462"/>
            <a:chOff x="0" y="0"/>
            <a:chExt cx="3764577" cy="2167467"/>
          </a:xfrm>
        </p:grpSpPr>
        <p:sp>
          <p:nvSpPr>
            <p:cNvPr id="20" name="Freeform 20"/>
            <p:cNvSpPr/>
            <p:nvPr/>
          </p:nvSpPr>
          <p:spPr>
            <a:xfrm>
              <a:off x="0" y="0"/>
              <a:ext cx="3764577" cy="2167467"/>
            </a:xfrm>
            <a:custGeom>
              <a:avLst/>
              <a:gdLst/>
              <a:ahLst/>
              <a:cxnLst/>
              <a:rect l="l" t="t" r="r" b="b"/>
              <a:pathLst>
                <a:path w="3764577" h="2167467">
                  <a:moveTo>
                    <a:pt x="24806" y="0"/>
                  </a:moveTo>
                  <a:lnTo>
                    <a:pt x="3739771" y="0"/>
                  </a:lnTo>
                  <a:cubicBezTo>
                    <a:pt x="3753471" y="0"/>
                    <a:pt x="3764577" y="11106"/>
                    <a:pt x="3764577" y="24806"/>
                  </a:cubicBezTo>
                  <a:lnTo>
                    <a:pt x="3764577" y="2142661"/>
                  </a:lnTo>
                  <a:cubicBezTo>
                    <a:pt x="3764577" y="2156361"/>
                    <a:pt x="3753471" y="2167467"/>
                    <a:pt x="3739771" y="2167467"/>
                  </a:cubicBezTo>
                  <a:lnTo>
                    <a:pt x="24806" y="2167467"/>
                  </a:lnTo>
                  <a:cubicBezTo>
                    <a:pt x="18227" y="2167467"/>
                    <a:pt x="11917" y="2164853"/>
                    <a:pt x="7265" y="2160201"/>
                  </a:cubicBezTo>
                  <a:cubicBezTo>
                    <a:pt x="2613" y="2155549"/>
                    <a:pt x="0" y="2149240"/>
                    <a:pt x="0" y="2142661"/>
                  </a:cubicBezTo>
                  <a:lnTo>
                    <a:pt x="0" y="24806"/>
                  </a:lnTo>
                  <a:cubicBezTo>
                    <a:pt x="0" y="18227"/>
                    <a:pt x="2613" y="11917"/>
                    <a:pt x="7265" y="7265"/>
                  </a:cubicBezTo>
                  <a:cubicBezTo>
                    <a:pt x="11917" y="2613"/>
                    <a:pt x="18227" y="0"/>
                    <a:pt x="24806"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sp>
        <p:nvSpPr>
          <p:cNvPr id="23" name="TextBox 23"/>
          <p:cNvSpPr txBox="1"/>
          <p:nvPr/>
        </p:nvSpPr>
        <p:spPr>
          <a:xfrm>
            <a:off x="2174734" y="731974"/>
            <a:ext cx="9019081" cy="14517480"/>
          </a:xfrm>
          <a:prstGeom prst="rect">
            <a:avLst/>
          </a:prstGeom>
        </p:spPr>
        <p:txBody>
          <a:bodyPr lIns="0" tIns="0" rIns="0" bIns="0" rtlCol="0" anchor="t">
            <a:spAutoFit/>
          </a:bodyPr>
          <a:lstStyle/>
          <a:p>
            <a:pPr algn="just">
              <a:lnSpc>
                <a:spcPts val="3711"/>
              </a:lnSpc>
            </a:pPr>
            <a:endParaRPr/>
          </a:p>
          <a:p>
            <a:pPr algn="just">
              <a:lnSpc>
                <a:spcPts val="3711"/>
              </a:lnSpc>
              <a:spcBef>
                <a:spcPct val="0"/>
              </a:spcBef>
            </a:pPr>
            <a:r>
              <a:rPr lang="en-US" sz="2559">
                <a:solidFill>
                  <a:srgbClr val="000000"/>
                </a:solidFill>
                <a:latin typeface="Arial"/>
              </a:rPr>
              <a:t>A</a:t>
            </a:r>
            <a:r>
              <a:rPr lang="en-US" sz="2559" u="none">
                <a:solidFill>
                  <a:srgbClr val="000000"/>
                </a:solidFill>
                <a:latin typeface="Arial"/>
              </a:rPr>
              <a:t> la hora de querer empezar a digitalizar tu negocio, se deben tener en cuenta ciertos </a:t>
            </a:r>
            <a:r>
              <a:rPr lang="en-US" sz="2559" u="none">
                <a:solidFill>
                  <a:srgbClr val="000000"/>
                </a:solidFill>
                <a:latin typeface="Arial Bold"/>
              </a:rPr>
              <a:t>requisitos indispensables:</a:t>
            </a:r>
          </a:p>
          <a:p>
            <a:pPr algn="just">
              <a:lnSpc>
                <a:spcPts val="3711"/>
              </a:lnSpc>
              <a:spcBef>
                <a:spcPct val="0"/>
              </a:spcBef>
            </a:pPr>
            <a:endParaRPr lang="en-US" sz="2559" u="none">
              <a:solidFill>
                <a:srgbClr val="000000"/>
              </a:solidFill>
              <a:latin typeface="Arial Bold"/>
            </a:endParaRPr>
          </a:p>
          <a:p>
            <a:pPr marL="552690" lvl="1" indent="-276345" algn="just">
              <a:lnSpc>
                <a:spcPts val="3711"/>
              </a:lnSpc>
              <a:spcBef>
                <a:spcPct val="0"/>
              </a:spcBef>
              <a:buFont typeface="Arial"/>
              <a:buChar char="•"/>
            </a:pPr>
            <a:r>
              <a:rPr lang="en-US" sz="2559" u="none">
                <a:solidFill>
                  <a:srgbClr val="000000"/>
                </a:solidFill>
                <a:latin typeface="Arial"/>
              </a:rPr>
              <a:t>Se debe contar con un departamento dentro de la empresa que dirija estos esfuerzos o inversiones, o en su caso, externalizar el trabajo en una empresa que tenga experiencia en este ámbito. </a:t>
            </a:r>
          </a:p>
          <a:p>
            <a:pPr algn="just">
              <a:lnSpc>
                <a:spcPts val="3711"/>
              </a:lnSpc>
              <a:spcBef>
                <a:spcPct val="0"/>
              </a:spcBef>
            </a:pPr>
            <a:endParaRPr lang="en-US" sz="2559" u="none">
              <a:solidFill>
                <a:srgbClr val="000000"/>
              </a:solidFill>
              <a:latin typeface="Arial"/>
            </a:endParaRPr>
          </a:p>
          <a:p>
            <a:pPr marL="552690" lvl="1" indent="-276345" algn="just">
              <a:lnSpc>
                <a:spcPts val="3711"/>
              </a:lnSpc>
              <a:spcBef>
                <a:spcPct val="0"/>
              </a:spcBef>
              <a:buFont typeface="Arial"/>
              <a:buChar char="•"/>
            </a:pPr>
            <a:r>
              <a:rPr lang="en-US" sz="2559" u="none">
                <a:solidFill>
                  <a:srgbClr val="000000"/>
                </a:solidFill>
                <a:latin typeface="Arial"/>
              </a:rPr>
              <a:t>Es indispensable contar con una marca robusta debido al creciente nivel de competencia en el entorno digital. Por lo tanto, lograr un posicionamiento sólido de la marca será una herramienta efectiva para captar la atención del usuario y aumentar las probabilidades de éxito en línea.</a:t>
            </a:r>
          </a:p>
          <a:p>
            <a:pPr algn="just">
              <a:lnSpc>
                <a:spcPts val="3711"/>
              </a:lnSpc>
              <a:spcBef>
                <a:spcPct val="0"/>
              </a:spcBef>
            </a:pPr>
            <a:endParaRPr lang="en-US" sz="2559" u="none">
              <a:solidFill>
                <a:srgbClr val="000000"/>
              </a:solidFill>
              <a:latin typeface="Arial"/>
            </a:endParaRPr>
          </a:p>
          <a:p>
            <a:pPr marL="552690" lvl="1" indent="-276345" algn="just">
              <a:lnSpc>
                <a:spcPts val="3711"/>
              </a:lnSpc>
              <a:spcBef>
                <a:spcPct val="0"/>
              </a:spcBef>
              <a:buFont typeface="Arial"/>
              <a:buChar char="•"/>
            </a:pPr>
            <a:r>
              <a:rPr lang="en-US" sz="2559" u="none">
                <a:solidFill>
                  <a:srgbClr val="000000"/>
                </a:solidFill>
                <a:latin typeface="Arial"/>
              </a:rPr>
              <a:t>Hacer un estudio previo a la digitalización en función a los objetivos de la empresa para estudiar la viabilidad del plan.</a:t>
            </a: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a:p>
            <a:pPr algn="just">
              <a:lnSpc>
                <a:spcPts val="3711"/>
              </a:lnSpc>
              <a:spcBef>
                <a:spcPct val="0"/>
              </a:spcBef>
            </a:pPr>
            <a:endParaRPr lang="en-US" sz="2559" u="none">
              <a:solidFill>
                <a:srgbClr val="000000"/>
              </a:solidFill>
              <a:latin typeface="Arial"/>
            </a:endParaRPr>
          </a:p>
        </p:txBody>
      </p:sp>
      <p:pic>
        <p:nvPicPr>
          <p:cNvPr id="24" name="Picture 24"/>
          <p:cNvPicPr>
            <a:picLocks noChangeAspect="1"/>
          </p:cNvPicPr>
          <p:nvPr/>
        </p:nvPicPr>
        <p:blipFill>
          <a:blip r:embed="rId16"/>
          <a:srcRect l="2345" r="2345"/>
          <a:stretch>
            <a:fillRect/>
          </a:stretch>
        </p:blipFill>
        <p:spPr>
          <a:xfrm>
            <a:off x="11709201" y="4171788"/>
            <a:ext cx="5100337" cy="297668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6988314" y="1498378"/>
            <a:ext cx="8887516" cy="7480523"/>
          </a:xfrm>
          <a:prstGeom prst="rect">
            <a:avLst/>
          </a:prstGeom>
        </p:spPr>
        <p:txBody>
          <a:bodyPr lIns="0" tIns="0" rIns="0" bIns="0" rtlCol="0" anchor="t">
            <a:spAutoFit/>
          </a:bodyPr>
          <a:lstStyle/>
          <a:p>
            <a:pPr marL="537852" lvl="1" indent="-268926" algn="just">
              <a:lnSpc>
                <a:spcPts val="3487"/>
              </a:lnSpc>
              <a:buFont typeface="Arial"/>
              <a:buChar char="•"/>
            </a:pPr>
            <a:r>
              <a:rPr lang="en-US" sz="2491" dirty="0">
                <a:solidFill>
                  <a:srgbClr val="205679"/>
                </a:solidFill>
                <a:latin typeface="Arial"/>
              </a:rPr>
              <a:t>Es </a:t>
            </a:r>
            <a:r>
              <a:rPr lang="en-US" sz="2491" dirty="0" err="1">
                <a:solidFill>
                  <a:srgbClr val="205679"/>
                </a:solidFill>
                <a:latin typeface="Arial"/>
              </a:rPr>
              <a:t>importante</a:t>
            </a:r>
            <a:r>
              <a:rPr lang="en-US" sz="2491" dirty="0">
                <a:solidFill>
                  <a:srgbClr val="205679"/>
                </a:solidFill>
                <a:latin typeface="Arial"/>
              </a:rPr>
              <a:t> </a:t>
            </a:r>
            <a:r>
              <a:rPr lang="en-US" sz="2491" dirty="0" err="1">
                <a:solidFill>
                  <a:srgbClr val="205679"/>
                </a:solidFill>
                <a:latin typeface="Arial"/>
              </a:rPr>
              <a:t>tener</a:t>
            </a:r>
            <a:r>
              <a:rPr lang="en-US" sz="2491" dirty="0">
                <a:solidFill>
                  <a:srgbClr val="205679"/>
                </a:solidFill>
                <a:latin typeface="Arial"/>
              </a:rPr>
              <a:t> </a:t>
            </a:r>
            <a:r>
              <a:rPr lang="en-US" sz="2491" dirty="0" err="1">
                <a:solidFill>
                  <a:srgbClr val="205679"/>
                </a:solidFill>
                <a:latin typeface="Arial"/>
              </a:rPr>
              <a:t>en</a:t>
            </a:r>
            <a:r>
              <a:rPr lang="en-US" sz="2491" dirty="0">
                <a:solidFill>
                  <a:srgbClr val="205679"/>
                </a:solidFill>
                <a:latin typeface="Arial"/>
              </a:rPr>
              <a:t> </a:t>
            </a:r>
            <a:r>
              <a:rPr lang="en-US" sz="2491" dirty="0" err="1">
                <a:solidFill>
                  <a:srgbClr val="205679"/>
                </a:solidFill>
                <a:latin typeface="Arial"/>
              </a:rPr>
              <a:t>cuenta</a:t>
            </a:r>
            <a:r>
              <a:rPr lang="en-US" sz="2491" dirty="0">
                <a:solidFill>
                  <a:srgbClr val="205679"/>
                </a:solidFill>
                <a:latin typeface="Arial"/>
              </a:rPr>
              <a:t> que </a:t>
            </a:r>
            <a:r>
              <a:rPr lang="en-US" sz="2491" dirty="0" err="1">
                <a:solidFill>
                  <a:srgbClr val="205679"/>
                </a:solidFill>
                <a:latin typeface="Arial"/>
              </a:rPr>
              <a:t>adentrarse</a:t>
            </a:r>
            <a:r>
              <a:rPr lang="en-US" sz="2491" dirty="0">
                <a:solidFill>
                  <a:srgbClr val="205679"/>
                </a:solidFill>
                <a:latin typeface="Arial"/>
              </a:rPr>
              <a:t> </a:t>
            </a:r>
            <a:r>
              <a:rPr lang="en-US" sz="2491" dirty="0" err="1">
                <a:solidFill>
                  <a:srgbClr val="205679"/>
                </a:solidFill>
                <a:latin typeface="Arial"/>
              </a:rPr>
              <a:t>en</a:t>
            </a:r>
            <a:r>
              <a:rPr lang="en-US" sz="2491" dirty="0">
                <a:solidFill>
                  <a:srgbClr val="205679"/>
                </a:solidFill>
                <a:latin typeface="Arial"/>
              </a:rPr>
              <a:t> </a:t>
            </a:r>
            <a:r>
              <a:rPr lang="en-US" sz="2491" dirty="0" err="1">
                <a:solidFill>
                  <a:srgbClr val="205679"/>
                </a:solidFill>
                <a:latin typeface="Arial"/>
              </a:rPr>
              <a:t>el</a:t>
            </a:r>
            <a:r>
              <a:rPr lang="en-US" sz="2491" dirty="0">
                <a:solidFill>
                  <a:srgbClr val="205679"/>
                </a:solidFill>
                <a:latin typeface="Arial"/>
              </a:rPr>
              <a:t> </a:t>
            </a:r>
            <a:r>
              <a:rPr lang="en-US" sz="2491" dirty="0" err="1">
                <a:solidFill>
                  <a:srgbClr val="205679"/>
                </a:solidFill>
                <a:latin typeface="Arial"/>
              </a:rPr>
              <a:t>ámbito</a:t>
            </a:r>
            <a:r>
              <a:rPr lang="en-US" sz="2491" dirty="0">
                <a:solidFill>
                  <a:srgbClr val="205679"/>
                </a:solidFill>
                <a:latin typeface="Arial"/>
              </a:rPr>
              <a:t> digital, </a:t>
            </a:r>
            <a:r>
              <a:rPr lang="en-US" sz="2491" dirty="0" err="1">
                <a:solidFill>
                  <a:srgbClr val="205679"/>
                </a:solidFill>
                <a:latin typeface="Arial"/>
              </a:rPr>
              <a:t>aunque</a:t>
            </a:r>
            <a:r>
              <a:rPr lang="en-US" sz="2491" dirty="0">
                <a:solidFill>
                  <a:srgbClr val="205679"/>
                </a:solidFill>
                <a:latin typeface="Arial"/>
              </a:rPr>
              <a:t> </a:t>
            </a:r>
            <a:r>
              <a:rPr lang="en-US" sz="2491" dirty="0" err="1">
                <a:solidFill>
                  <a:srgbClr val="205679"/>
                </a:solidFill>
                <a:latin typeface="Arial"/>
              </a:rPr>
              <a:t>requiere</a:t>
            </a:r>
            <a:r>
              <a:rPr lang="en-US" sz="2491" dirty="0">
                <a:solidFill>
                  <a:srgbClr val="205679"/>
                </a:solidFill>
                <a:latin typeface="Arial"/>
              </a:rPr>
              <a:t> </a:t>
            </a:r>
            <a:r>
              <a:rPr lang="en-US" sz="2491" dirty="0" err="1">
                <a:solidFill>
                  <a:srgbClr val="205679"/>
                </a:solidFill>
                <a:latin typeface="Arial"/>
              </a:rPr>
              <a:t>una</a:t>
            </a:r>
            <a:r>
              <a:rPr lang="en-US" sz="2491" dirty="0">
                <a:solidFill>
                  <a:srgbClr val="205679"/>
                </a:solidFill>
                <a:latin typeface="Arial"/>
              </a:rPr>
              <a:t> </a:t>
            </a:r>
            <a:r>
              <a:rPr lang="en-US" sz="2491" dirty="0" err="1">
                <a:solidFill>
                  <a:srgbClr val="205679"/>
                </a:solidFill>
                <a:latin typeface="Arial"/>
              </a:rPr>
              <a:t>inversión</a:t>
            </a:r>
            <a:r>
              <a:rPr lang="en-US" sz="2491" dirty="0">
                <a:solidFill>
                  <a:srgbClr val="205679"/>
                </a:solidFill>
                <a:latin typeface="Arial"/>
              </a:rPr>
              <a:t> </a:t>
            </a:r>
            <a:r>
              <a:rPr lang="en-US" sz="2491" dirty="0" err="1">
                <a:solidFill>
                  <a:srgbClr val="205679"/>
                </a:solidFill>
                <a:latin typeface="Arial"/>
              </a:rPr>
              <a:t>inicial</a:t>
            </a:r>
            <a:r>
              <a:rPr lang="en-US" sz="2491" dirty="0">
                <a:solidFill>
                  <a:srgbClr val="205679"/>
                </a:solidFill>
                <a:latin typeface="Arial"/>
              </a:rPr>
              <a:t> </a:t>
            </a:r>
            <a:r>
              <a:rPr lang="en-US" sz="2491" dirty="0" err="1">
                <a:solidFill>
                  <a:srgbClr val="205679"/>
                </a:solidFill>
                <a:latin typeface="Arial"/>
              </a:rPr>
              <a:t>menor</a:t>
            </a:r>
            <a:r>
              <a:rPr lang="en-US" sz="2491" dirty="0">
                <a:solidFill>
                  <a:srgbClr val="205679"/>
                </a:solidFill>
                <a:latin typeface="Arial"/>
              </a:rPr>
              <a:t> </a:t>
            </a:r>
            <a:r>
              <a:rPr lang="en-US" sz="2491" dirty="0" err="1">
                <a:solidFill>
                  <a:srgbClr val="205679"/>
                </a:solidFill>
                <a:latin typeface="Arial"/>
              </a:rPr>
              <a:t>en</a:t>
            </a:r>
            <a:r>
              <a:rPr lang="en-US" sz="2491" dirty="0">
                <a:solidFill>
                  <a:srgbClr val="205679"/>
                </a:solidFill>
                <a:latin typeface="Arial"/>
              </a:rPr>
              <a:t> </a:t>
            </a:r>
            <a:r>
              <a:rPr lang="en-US" sz="2491" dirty="0" err="1">
                <a:solidFill>
                  <a:srgbClr val="205679"/>
                </a:solidFill>
                <a:latin typeface="Arial"/>
              </a:rPr>
              <a:t>comparación</a:t>
            </a:r>
            <a:r>
              <a:rPr lang="en-US" sz="2491" dirty="0">
                <a:solidFill>
                  <a:srgbClr val="205679"/>
                </a:solidFill>
                <a:latin typeface="Arial"/>
              </a:rPr>
              <a:t> con la entrada </a:t>
            </a:r>
            <a:r>
              <a:rPr lang="en-US" sz="2491" dirty="0" err="1">
                <a:solidFill>
                  <a:srgbClr val="205679"/>
                </a:solidFill>
                <a:latin typeface="Arial"/>
              </a:rPr>
              <a:t>en</a:t>
            </a:r>
            <a:r>
              <a:rPr lang="en-US" sz="2491" dirty="0">
                <a:solidFill>
                  <a:srgbClr val="205679"/>
                </a:solidFill>
                <a:latin typeface="Arial"/>
              </a:rPr>
              <a:t> un </a:t>
            </a:r>
            <a:r>
              <a:rPr lang="en-US" sz="2491" dirty="0" err="1">
                <a:solidFill>
                  <a:srgbClr val="205679"/>
                </a:solidFill>
                <a:latin typeface="Arial"/>
              </a:rPr>
              <a:t>país</a:t>
            </a:r>
            <a:r>
              <a:rPr lang="en-US" sz="2491" dirty="0">
                <a:solidFill>
                  <a:srgbClr val="205679"/>
                </a:solidFill>
                <a:latin typeface="Arial"/>
              </a:rPr>
              <a:t> de forma </a:t>
            </a:r>
            <a:r>
              <a:rPr lang="en-US" sz="2491" dirty="0" err="1">
                <a:solidFill>
                  <a:srgbClr val="205679"/>
                </a:solidFill>
                <a:latin typeface="Arial"/>
              </a:rPr>
              <a:t>tradicional</a:t>
            </a:r>
            <a:r>
              <a:rPr lang="en-US" sz="2491" dirty="0">
                <a:solidFill>
                  <a:srgbClr val="205679"/>
                </a:solidFill>
                <a:latin typeface="Arial"/>
              </a:rPr>
              <a:t> u offline, </a:t>
            </a:r>
            <a:r>
              <a:rPr lang="en-US" sz="2491" dirty="0" err="1">
                <a:solidFill>
                  <a:srgbClr val="205679"/>
                </a:solidFill>
                <a:latin typeface="Arial"/>
              </a:rPr>
              <a:t>aún</a:t>
            </a:r>
            <a:r>
              <a:rPr lang="en-US" sz="2491" dirty="0">
                <a:solidFill>
                  <a:srgbClr val="205679"/>
                </a:solidFill>
                <a:latin typeface="Arial"/>
              </a:rPr>
              <a:t> </a:t>
            </a:r>
            <a:r>
              <a:rPr lang="en-US" sz="2491" dirty="0" err="1">
                <a:solidFill>
                  <a:srgbClr val="205679"/>
                </a:solidFill>
                <a:latin typeface="Arial"/>
              </a:rPr>
              <a:t>implica</a:t>
            </a:r>
            <a:r>
              <a:rPr lang="en-US" sz="2491" dirty="0">
                <a:solidFill>
                  <a:srgbClr val="205679"/>
                </a:solidFill>
                <a:latin typeface="Arial"/>
              </a:rPr>
              <a:t> un </a:t>
            </a:r>
            <a:r>
              <a:rPr lang="en-US" sz="2491" dirty="0" err="1">
                <a:solidFill>
                  <a:srgbClr val="205679"/>
                </a:solidFill>
                <a:latin typeface="Arial"/>
              </a:rPr>
              <a:t>desembolso</a:t>
            </a:r>
            <a:r>
              <a:rPr lang="en-US" sz="2491" dirty="0">
                <a:solidFill>
                  <a:srgbClr val="205679"/>
                </a:solidFill>
                <a:latin typeface="Arial"/>
              </a:rPr>
              <a:t> </a:t>
            </a:r>
            <a:r>
              <a:rPr lang="en-US" sz="2491" dirty="0" err="1">
                <a:solidFill>
                  <a:srgbClr val="205679"/>
                </a:solidFill>
                <a:latin typeface="Arial"/>
              </a:rPr>
              <a:t>financiero</a:t>
            </a:r>
            <a:r>
              <a:rPr lang="en-US" sz="2491" dirty="0">
                <a:solidFill>
                  <a:srgbClr val="205679"/>
                </a:solidFill>
                <a:latin typeface="Arial"/>
              </a:rPr>
              <a:t> anterior. </a:t>
            </a:r>
            <a:r>
              <a:rPr lang="en-US" sz="2491" dirty="0" err="1">
                <a:solidFill>
                  <a:srgbClr val="205679"/>
                </a:solidFill>
                <a:latin typeface="Arial"/>
              </a:rPr>
              <a:t>Además</a:t>
            </a:r>
            <a:r>
              <a:rPr lang="en-US" sz="2491" dirty="0">
                <a:solidFill>
                  <a:srgbClr val="205679"/>
                </a:solidFill>
                <a:latin typeface="Arial"/>
              </a:rPr>
              <a:t>, es </a:t>
            </a:r>
            <a:r>
              <a:rPr lang="en-US" sz="2491" dirty="0" err="1">
                <a:solidFill>
                  <a:srgbClr val="205679"/>
                </a:solidFill>
                <a:latin typeface="Arial"/>
              </a:rPr>
              <a:t>necesario</a:t>
            </a:r>
            <a:r>
              <a:rPr lang="en-US" sz="2491" dirty="0">
                <a:solidFill>
                  <a:srgbClr val="205679"/>
                </a:solidFill>
                <a:latin typeface="Arial"/>
              </a:rPr>
              <a:t> </a:t>
            </a:r>
            <a:r>
              <a:rPr lang="en-US" sz="2491" dirty="0" err="1">
                <a:solidFill>
                  <a:srgbClr val="205679"/>
                </a:solidFill>
                <a:latin typeface="Arial"/>
              </a:rPr>
              <a:t>considerar</a:t>
            </a:r>
            <a:r>
              <a:rPr lang="en-US" sz="2491" dirty="0">
                <a:solidFill>
                  <a:srgbClr val="205679"/>
                </a:solidFill>
                <a:latin typeface="Arial"/>
              </a:rPr>
              <a:t> que la </a:t>
            </a:r>
            <a:r>
              <a:rPr lang="en-US" sz="2491" dirty="0" err="1">
                <a:solidFill>
                  <a:srgbClr val="205679"/>
                </a:solidFill>
                <a:latin typeface="Arial"/>
              </a:rPr>
              <a:t>recuperación</a:t>
            </a:r>
            <a:r>
              <a:rPr lang="en-US" sz="2491" dirty="0">
                <a:solidFill>
                  <a:srgbClr val="205679"/>
                </a:solidFill>
                <a:latin typeface="Arial"/>
              </a:rPr>
              <a:t> de </a:t>
            </a:r>
            <a:r>
              <a:rPr lang="en-US" sz="2491" dirty="0" err="1">
                <a:solidFill>
                  <a:srgbClr val="205679"/>
                </a:solidFill>
                <a:latin typeface="Arial"/>
              </a:rPr>
              <a:t>esta</a:t>
            </a:r>
            <a:r>
              <a:rPr lang="en-US" sz="2491" dirty="0">
                <a:solidFill>
                  <a:srgbClr val="205679"/>
                </a:solidFill>
                <a:latin typeface="Arial"/>
              </a:rPr>
              <a:t> </a:t>
            </a:r>
            <a:r>
              <a:rPr lang="en-US" sz="2491" dirty="0" err="1">
                <a:solidFill>
                  <a:srgbClr val="205679"/>
                </a:solidFill>
                <a:latin typeface="Arial"/>
              </a:rPr>
              <a:t>inversión</a:t>
            </a:r>
            <a:r>
              <a:rPr lang="en-US" sz="2491" dirty="0">
                <a:solidFill>
                  <a:srgbClr val="205679"/>
                </a:solidFill>
                <a:latin typeface="Arial"/>
              </a:rPr>
              <a:t> </a:t>
            </a:r>
            <a:r>
              <a:rPr lang="en-US" sz="2491" dirty="0" err="1">
                <a:solidFill>
                  <a:srgbClr val="205679"/>
                </a:solidFill>
                <a:latin typeface="Arial"/>
              </a:rPr>
              <a:t>puede</a:t>
            </a:r>
            <a:r>
              <a:rPr lang="en-US" sz="2491" dirty="0">
                <a:solidFill>
                  <a:srgbClr val="205679"/>
                </a:solidFill>
                <a:latin typeface="Arial"/>
              </a:rPr>
              <a:t> </a:t>
            </a:r>
            <a:r>
              <a:rPr lang="en-US" sz="2491" dirty="0" err="1">
                <a:solidFill>
                  <a:srgbClr val="205679"/>
                </a:solidFill>
                <a:latin typeface="Arial"/>
              </a:rPr>
              <a:t>llevarse</a:t>
            </a:r>
            <a:r>
              <a:rPr lang="en-US" sz="2491" dirty="0">
                <a:solidFill>
                  <a:srgbClr val="205679"/>
                </a:solidFill>
                <a:latin typeface="Arial"/>
              </a:rPr>
              <a:t> a </a:t>
            </a:r>
            <a:r>
              <a:rPr lang="en-US" sz="2491" dirty="0" err="1">
                <a:solidFill>
                  <a:srgbClr val="205679"/>
                </a:solidFill>
                <a:latin typeface="Arial"/>
              </a:rPr>
              <a:t>cabo</a:t>
            </a:r>
            <a:r>
              <a:rPr lang="en-US" sz="2491" dirty="0">
                <a:solidFill>
                  <a:srgbClr val="205679"/>
                </a:solidFill>
                <a:latin typeface="Arial"/>
              </a:rPr>
              <a:t> </a:t>
            </a:r>
            <a:r>
              <a:rPr lang="en-US" sz="2491" dirty="0" err="1">
                <a:solidFill>
                  <a:srgbClr val="205679"/>
                </a:solidFill>
                <a:latin typeface="Arial"/>
              </a:rPr>
              <a:t>varios</a:t>
            </a:r>
            <a:r>
              <a:rPr lang="en-US" sz="2491" dirty="0">
                <a:solidFill>
                  <a:srgbClr val="205679"/>
                </a:solidFill>
                <a:latin typeface="Arial"/>
              </a:rPr>
              <a:t> meses o </a:t>
            </a:r>
            <a:r>
              <a:rPr lang="en-US" sz="2491" dirty="0" err="1">
                <a:solidFill>
                  <a:srgbClr val="205679"/>
                </a:solidFill>
                <a:latin typeface="Arial"/>
              </a:rPr>
              <a:t>incluso</a:t>
            </a:r>
            <a:r>
              <a:rPr lang="en-US" sz="2491" dirty="0">
                <a:solidFill>
                  <a:srgbClr val="205679"/>
                </a:solidFill>
                <a:latin typeface="Arial"/>
              </a:rPr>
              <a:t> </a:t>
            </a:r>
            <a:r>
              <a:rPr lang="en-US" sz="2491" dirty="0" err="1">
                <a:solidFill>
                  <a:srgbClr val="205679"/>
                </a:solidFill>
                <a:latin typeface="Arial"/>
              </a:rPr>
              <a:t>años</a:t>
            </a:r>
            <a:r>
              <a:rPr lang="en-US" sz="2491" dirty="0">
                <a:solidFill>
                  <a:srgbClr val="205679"/>
                </a:solidFill>
                <a:latin typeface="Arial"/>
              </a:rPr>
              <a:t>.</a:t>
            </a:r>
          </a:p>
          <a:p>
            <a:pPr algn="just">
              <a:lnSpc>
                <a:spcPts val="3487"/>
              </a:lnSpc>
              <a:spcBef>
                <a:spcPct val="0"/>
              </a:spcBef>
            </a:pPr>
            <a:endParaRPr lang="en-US" sz="2491" dirty="0">
              <a:solidFill>
                <a:srgbClr val="205679"/>
              </a:solidFill>
              <a:latin typeface="Arial"/>
            </a:endParaRPr>
          </a:p>
          <a:p>
            <a:pPr marL="537852" lvl="1" indent="-268926" algn="just">
              <a:lnSpc>
                <a:spcPts val="3487"/>
              </a:lnSpc>
              <a:buFont typeface="Arial"/>
              <a:buChar char="•"/>
            </a:pPr>
            <a:r>
              <a:rPr lang="en-US" sz="2491" dirty="0">
                <a:solidFill>
                  <a:srgbClr val="205679"/>
                </a:solidFill>
                <a:latin typeface="Arial"/>
              </a:rPr>
              <a:t>Se </a:t>
            </a:r>
            <a:r>
              <a:rPr lang="en-US" sz="2491" dirty="0" err="1">
                <a:solidFill>
                  <a:srgbClr val="205679"/>
                </a:solidFill>
                <a:latin typeface="Arial"/>
              </a:rPr>
              <a:t>debe</a:t>
            </a:r>
            <a:r>
              <a:rPr lang="en-US" sz="2491" dirty="0">
                <a:solidFill>
                  <a:srgbClr val="205679"/>
                </a:solidFill>
                <a:latin typeface="Arial"/>
              </a:rPr>
              <a:t> </a:t>
            </a:r>
            <a:r>
              <a:rPr lang="en-US" sz="2491" dirty="0" err="1">
                <a:solidFill>
                  <a:srgbClr val="205679"/>
                </a:solidFill>
                <a:latin typeface="Arial"/>
              </a:rPr>
              <a:t>tener</a:t>
            </a:r>
            <a:r>
              <a:rPr lang="en-US" sz="2491" dirty="0">
                <a:solidFill>
                  <a:srgbClr val="205679"/>
                </a:solidFill>
                <a:latin typeface="Arial"/>
              </a:rPr>
              <a:t> </a:t>
            </a:r>
            <a:r>
              <a:rPr lang="en-US" sz="2491" dirty="0" err="1">
                <a:solidFill>
                  <a:srgbClr val="205679"/>
                </a:solidFill>
                <a:latin typeface="Arial"/>
              </a:rPr>
              <a:t>en</a:t>
            </a:r>
            <a:r>
              <a:rPr lang="en-US" sz="2491" dirty="0">
                <a:solidFill>
                  <a:srgbClr val="205679"/>
                </a:solidFill>
                <a:latin typeface="Arial"/>
              </a:rPr>
              <a:t> </a:t>
            </a:r>
            <a:r>
              <a:rPr lang="en-US" sz="2491" dirty="0" err="1">
                <a:solidFill>
                  <a:srgbClr val="205679"/>
                </a:solidFill>
                <a:latin typeface="Arial"/>
              </a:rPr>
              <a:t>cuenta</a:t>
            </a:r>
            <a:r>
              <a:rPr lang="en-US" sz="2491" dirty="0">
                <a:solidFill>
                  <a:srgbClr val="205679"/>
                </a:solidFill>
                <a:latin typeface="Arial"/>
              </a:rPr>
              <a:t> y </a:t>
            </a:r>
            <a:r>
              <a:rPr lang="en-US" sz="2491" dirty="0" err="1">
                <a:solidFill>
                  <a:srgbClr val="205679"/>
                </a:solidFill>
                <a:latin typeface="Arial"/>
              </a:rPr>
              <a:t>estudiar</a:t>
            </a:r>
            <a:r>
              <a:rPr lang="en-US" sz="2491" dirty="0">
                <a:solidFill>
                  <a:srgbClr val="205679"/>
                </a:solidFill>
                <a:latin typeface="Arial"/>
              </a:rPr>
              <a:t> las </a:t>
            </a:r>
            <a:r>
              <a:rPr lang="en-US" sz="2491" dirty="0" err="1">
                <a:solidFill>
                  <a:srgbClr val="205679"/>
                </a:solidFill>
                <a:latin typeface="Arial"/>
              </a:rPr>
              <a:t>diferentes</a:t>
            </a:r>
            <a:r>
              <a:rPr lang="en-US" sz="2491" dirty="0">
                <a:solidFill>
                  <a:srgbClr val="205679"/>
                </a:solidFill>
                <a:latin typeface="Arial"/>
              </a:rPr>
              <a:t> </a:t>
            </a:r>
            <a:r>
              <a:rPr lang="en-US" sz="2491" dirty="0" err="1">
                <a:solidFill>
                  <a:srgbClr val="205679"/>
                </a:solidFill>
                <a:latin typeface="Arial"/>
              </a:rPr>
              <a:t>ayudas</a:t>
            </a:r>
            <a:r>
              <a:rPr lang="en-US" sz="2491" dirty="0">
                <a:solidFill>
                  <a:srgbClr val="205679"/>
                </a:solidFill>
                <a:latin typeface="Arial"/>
              </a:rPr>
              <a:t> y </a:t>
            </a:r>
            <a:r>
              <a:rPr lang="en-US" sz="2491" dirty="0" err="1">
                <a:solidFill>
                  <a:srgbClr val="205679"/>
                </a:solidFill>
                <a:latin typeface="Arial"/>
              </a:rPr>
              <a:t>subvenciones</a:t>
            </a:r>
            <a:r>
              <a:rPr lang="en-US" sz="2491" dirty="0">
                <a:solidFill>
                  <a:srgbClr val="205679"/>
                </a:solidFill>
                <a:latin typeface="Arial"/>
              </a:rPr>
              <a:t> que </a:t>
            </a:r>
            <a:r>
              <a:rPr lang="en-US" sz="2491" dirty="0" err="1">
                <a:solidFill>
                  <a:srgbClr val="205679"/>
                </a:solidFill>
                <a:latin typeface="Arial"/>
              </a:rPr>
              <a:t>aporta</a:t>
            </a:r>
            <a:r>
              <a:rPr lang="en-US" sz="2491" dirty="0">
                <a:solidFill>
                  <a:srgbClr val="205679"/>
                </a:solidFill>
                <a:latin typeface="Arial"/>
              </a:rPr>
              <a:t> </a:t>
            </a:r>
            <a:r>
              <a:rPr lang="en-US" sz="2491" dirty="0" err="1">
                <a:solidFill>
                  <a:srgbClr val="205679"/>
                </a:solidFill>
                <a:latin typeface="Arial"/>
              </a:rPr>
              <a:t>el</a:t>
            </a:r>
            <a:r>
              <a:rPr lang="en-US" sz="2491" dirty="0">
                <a:solidFill>
                  <a:srgbClr val="205679"/>
                </a:solidFill>
                <a:latin typeface="Arial"/>
              </a:rPr>
              <a:t> </a:t>
            </a:r>
            <a:r>
              <a:rPr lang="en-US" sz="2491" dirty="0" err="1">
                <a:solidFill>
                  <a:srgbClr val="205679"/>
                </a:solidFill>
                <a:latin typeface="Arial"/>
              </a:rPr>
              <a:t>estado</a:t>
            </a:r>
            <a:r>
              <a:rPr lang="en-US" sz="2491" dirty="0">
                <a:solidFill>
                  <a:srgbClr val="205679"/>
                </a:solidFill>
                <a:latin typeface="Arial"/>
              </a:rPr>
              <a:t> para </a:t>
            </a:r>
            <a:r>
              <a:rPr lang="en-US" sz="2491" dirty="0" err="1">
                <a:solidFill>
                  <a:srgbClr val="205679"/>
                </a:solidFill>
                <a:latin typeface="Arial"/>
              </a:rPr>
              <a:t>realizar</a:t>
            </a:r>
            <a:r>
              <a:rPr lang="en-US" sz="2491" dirty="0">
                <a:solidFill>
                  <a:srgbClr val="205679"/>
                </a:solidFill>
                <a:latin typeface="Arial"/>
              </a:rPr>
              <a:t> </a:t>
            </a:r>
            <a:r>
              <a:rPr lang="en-US" sz="2491" dirty="0" err="1">
                <a:solidFill>
                  <a:srgbClr val="205679"/>
                </a:solidFill>
                <a:latin typeface="Arial"/>
              </a:rPr>
              <a:t>esta</a:t>
            </a:r>
            <a:r>
              <a:rPr lang="en-US" sz="2491" dirty="0">
                <a:solidFill>
                  <a:srgbClr val="205679"/>
                </a:solidFill>
                <a:latin typeface="Arial"/>
              </a:rPr>
              <a:t> </a:t>
            </a:r>
            <a:r>
              <a:rPr lang="en-US" sz="2491" dirty="0" err="1">
                <a:solidFill>
                  <a:srgbClr val="205679"/>
                </a:solidFill>
                <a:latin typeface="Arial"/>
              </a:rPr>
              <a:t>digitalización</a:t>
            </a:r>
            <a:r>
              <a:rPr lang="en-US" sz="2491" dirty="0">
                <a:solidFill>
                  <a:srgbClr val="205679"/>
                </a:solidFill>
                <a:latin typeface="Arial"/>
              </a:rPr>
              <a:t> con mayor </a:t>
            </a:r>
            <a:r>
              <a:rPr lang="en-US" sz="2491" dirty="0" err="1">
                <a:solidFill>
                  <a:srgbClr val="205679"/>
                </a:solidFill>
                <a:latin typeface="Arial"/>
              </a:rPr>
              <a:t>seguridad</a:t>
            </a:r>
            <a:r>
              <a:rPr lang="en-US" sz="2491" dirty="0">
                <a:solidFill>
                  <a:srgbClr val="205679"/>
                </a:solidFill>
                <a:latin typeface="Arial"/>
              </a:rPr>
              <a:t>.</a:t>
            </a:r>
          </a:p>
          <a:p>
            <a:pPr algn="just">
              <a:lnSpc>
                <a:spcPts val="3487"/>
              </a:lnSpc>
              <a:spcBef>
                <a:spcPct val="0"/>
              </a:spcBef>
            </a:pPr>
            <a:endParaRPr lang="en-US" sz="2491" dirty="0">
              <a:solidFill>
                <a:srgbClr val="205679"/>
              </a:solidFill>
              <a:latin typeface="Arial"/>
            </a:endParaRPr>
          </a:p>
          <a:p>
            <a:pPr marL="537852" lvl="1" indent="-268926" algn="just">
              <a:lnSpc>
                <a:spcPts val="3487"/>
              </a:lnSpc>
              <a:buFont typeface="Arial"/>
              <a:buChar char="•"/>
            </a:pPr>
            <a:r>
              <a:rPr lang="en-US" sz="2491" dirty="0">
                <a:solidFill>
                  <a:srgbClr val="205679"/>
                </a:solidFill>
                <a:latin typeface="Arial"/>
              </a:rPr>
              <a:t>Uno de </a:t>
            </a:r>
            <a:r>
              <a:rPr lang="en-US" sz="2491" dirty="0" err="1">
                <a:solidFill>
                  <a:srgbClr val="205679"/>
                </a:solidFill>
                <a:latin typeface="Arial"/>
              </a:rPr>
              <a:t>los</a:t>
            </a:r>
            <a:r>
              <a:rPr lang="en-US" sz="2491" dirty="0">
                <a:solidFill>
                  <a:srgbClr val="205679"/>
                </a:solidFill>
                <a:latin typeface="Arial"/>
              </a:rPr>
              <a:t> </a:t>
            </a:r>
            <a:r>
              <a:rPr lang="en-US" sz="2491" dirty="0" err="1">
                <a:solidFill>
                  <a:srgbClr val="205679"/>
                </a:solidFill>
                <a:latin typeface="Arial"/>
              </a:rPr>
              <a:t>primeros</a:t>
            </a:r>
            <a:r>
              <a:rPr lang="en-US" sz="2491" dirty="0">
                <a:solidFill>
                  <a:srgbClr val="205679"/>
                </a:solidFill>
                <a:latin typeface="Arial"/>
              </a:rPr>
              <a:t> pasos que se </a:t>
            </a:r>
            <a:r>
              <a:rPr lang="en-US" sz="2491" dirty="0" err="1">
                <a:solidFill>
                  <a:srgbClr val="205679"/>
                </a:solidFill>
                <a:latin typeface="Arial"/>
              </a:rPr>
              <a:t>deben</a:t>
            </a:r>
            <a:r>
              <a:rPr lang="en-US" sz="2491" dirty="0">
                <a:solidFill>
                  <a:srgbClr val="205679"/>
                </a:solidFill>
                <a:latin typeface="Arial"/>
              </a:rPr>
              <a:t> </a:t>
            </a:r>
            <a:r>
              <a:rPr lang="en-US" sz="2491" dirty="0" err="1">
                <a:solidFill>
                  <a:srgbClr val="205679"/>
                </a:solidFill>
                <a:latin typeface="Arial"/>
              </a:rPr>
              <a:t>dar</a:t>
            </a:r>
            <a:r>
              <a:rPr lang="en-US" sz="2491" dirty="0">
                <a:solidFill>
                  <a:srgbClr val="205679"/>
                </a:solidFill>
                <a:latin typeface="Arial"/>
              </a:rPr>
              <a:t> para </a:t>
            </a:r>
            <a:r>
              <a:rPr lang="en-US" sz="2491" dirty="0" err="1">
                <a:solidFill>
                  <a:srgbClr val="205679"/>
                </a:solidFill>
                <a:latin typeface="Arial"/>
              </a:rPr>
              <a:t>empezar</a:t>
            </a:r>
            <a:r>
              <a:rPr lang="en-US" sz="2491" dirty="0">
                <a:solidFill>
                  <a:srgbClr val="205679"/>
                </a:solidFill>
                <a:latin typeface="Arial"/>
              </a:rPr>
              <a:t> </a:t>
            </a:r>
            <a:r>
              <a:rPr lang="en-US" sz="2491" dirty="0" err="1">
                <a:solidFill>
                  <a:srgbClr val="205679"/>
                </a:solidFill>
                <a:latin typeface="Arial"/>
              </a:rPr>
              <a:t>en</a:t>
            </a:r>
            <a:r>
              <a:rPr lang="en-US" sz="2491" dirty="0">
                <a:solidFill>
                  <a:srgbClr val="205679"/>
                </a:solidFill>
                <a:latin typeface="Arial"/>
              </a:rPr>
              <a:t> </a:t>
            </a:r>
            <a:r>
              <a:rPr lang="en-US" sz="2491" dirty="0" err="1">
                <a:solidFill>
                  <a:srgbClr val="205679"/>
                </a:solidFill>
                <a:latin typeface="Arial"/>
              </a:rPr>
              <a:t>el</a:t>
            </a:r>
            <a:r>
              <a:rPr lang="en-US" sz="2491" dirty="0">
                <a:solidFill>
                  <a:srgbClr val="205679"/>
                </a:solidFill>
                <a:latin typeface="Arial"/>
              </a:rPr>
              <a:t> </a:t>
            </a:r>
            <a:r>
              <a:rPr lang="en-US" sz="2491" dirty="0" err="1">
                <a:solidFill>
                  <a:srgbClr val="205679"/>
                </a:solidFill>
                <a:latin typeface="Arial"/>
              </a:rPr>
              <a:t>mundo</a:t>
            </a:r>
            <a:r>
              <a:rPr lang="en-US" sz="2491" dirty="0">
                <a:solidFill>
                  <a:srgbClr val="205679"/>
                </a:solidFill>
                <a:latin typeface="Arial"/>
              </a:rPr>
              <a:t> online es </a:t>
            </a:r>
            <a:r>
              <a:rPr lang="en-US" sz="2491" dirty="0" err="1">
                <a:solidFill>
                  <a:srgbClr val="205679"/>
                </a:solidFill>
                <a:latin typeface="Arial"/>
              </a:rPr>
              <a:t>crear</a:t>
            </a:r>
            <a:r>
              <a:rPr lang="en-US" sz="2491" dirty="0">
                <a:solidFill>
                  <a:srgbClr val="205679"/>
                </a:solidFill>
                <a:latin typeface="Arial"/>
              </a:rPr>
              <a:t> </a:t>
            </a:r>
            <a:r>
              <a:rPr lang="en-US" sz="2491" dirty="0" err="1">
                <a:solidFill>
                  <a:srgbClr val="205679"/>
                </a:solidFill>
                <a:latin typeface="Arial"/>
              </a:rPr>
              <a:t>una</a:t>
            </a:r>
            <a:r>
              <a:rPr lang="en-US" sz="2491" dirty="0">
                <a:solidFill>
                  <a:srgbClr val="205679"/>
                </a:solidFill>
                <a:latin typeface="Arial"/>
              </a:rPr>
              <a:t> web de la </a:t>
            </a:r>
            <a:r>
              <a:rPr lang="en-US" sz="2491" dirty="0" err="1">
                <a:solidFill>
                  <a:srgbClr val="205679"/>
                </a:solidFill>
                <a:latin typeface="Arial"/>
              </a:rPr>
              <a:t>empresa</a:t>
            </a:r>
            <a:r>
              <a:rPr lang="en-US" sz="2491" dirty="0">
                <a:solidFill>
                  <a:srgbClr val="205679"/>
                </a:solidFill>
                <a:latin typeface="Arial"/>
              </a:rPr>
              <a:t> y/o </a:t>
            </a:r>
            <a:r>
              <a:rPr lang="en-US" sz="2491" dirty="0" err="1">
                <a:solidFill>
                  <a:srgbClr val="205679"/>
                </a:solidFill>
                <a:latin typeface="Arial"/>
              </a:rPr>
              <a:t>comenzar</a:t>
            </a:r>
            <a:r>
              <a:rPr lang="en-US" sz="2491" dirty="0">
                <a:solidFill>
                  <a:srgbClr val="205679"/>
                </a:solidFill>
                <a:latin typeface="Arial"/>
              </a:rPr>
              <a:t> a vender </a:t>
            </a:r>
            <a:r>
              <a:rPr lang="en-US" sz="2491" dirty="0" err="1">
                <a:solidFill>
                  <a:srgbClr val="205679"/>
                </a:solidFill>
                <a:latin typeface="Arial"/>
              </a:rPr>
              <a:t>en</a:t>
            </a:r>
            <a:r>
              <a:rPr lang="en-US" sz="2491" dirty="0">
                <a:solidFill>
                  <a:srgbClr val="205679"/>
                </a:solidFill>
                <a:latin typeface="Arial"/>
              </a:rPr>
              <a:t> </a:t>
            </a:r>
            <a:r>
              <a:rPr lang="en-US" sz="2491" dirty="0" err="1">
                <a:solidFill>
                  <a:srgbClr val="205679"/>
                </a:solidFill>
                <a:latin typeface="Arial"/>
              </a:rPr>
              <a:t>diferentes</a:t>
            </a:r>
            <a:r>
              <a:rPr lang="en-US" sz="2491" dirty="0">
                <a:solidFill>
                  <a:srgbClr val="205679"/>
                </a:solidFill>
                <a:latin typeface="Arial"/>
              </a:rPr>
              <a:t> marketplaces </a:t>
            </a:r>
            <a:r>
              <a:rPr lang="en-US" sz="2491" dirty="0" err="1">
                <a:solidFill>
                  <a:srgbClr val="205679"/>
                </a:solidFill>
                <a:latin typeface="Arial"/>
              </a:rPr>
              <a:t>dependiendo</a:t>
            </a:r>
            <a:r>
              <a:rPr lang="en-US" sz="2491" dirty="0">
                <a:solidFill>
                  <a:srgbClr val="205679"/>
                </a:solidFill>
                <a:latin typeface="Arial"/>
              </a:rPr>
              <a:t> del sector </a:t>
            </a:r>
            <a:r>
              <a:rPr lang="en-US" sz="2491" dirty="0" err="1">
                <a:solidFill>
                  <a:srgbClr val="205679"/>
                </a:solidFill>
                <a:latin typeface="Arial"/>
              </a:rPr>
              <a:t>en</a:t>
            </a:r>
            <a:r>
              <a:rPr lang="en-US" sz="2491" dirty="0">
                <a:solidFill>
                  <a:srgbClr val="205679"/>
                </a:solidFill>
                <a:latin typeface="Arial"/>
              </a:rPr>
              <a:t> </a:t>
            </a:r>
            <a:r>
              <a:rPr lang="en-US" sz="2491" dirty="0" err="1">
                <a:solidFill>
                  <a:srgbClr val="205679"/>
                </a:solidFill>
                <a:latin typeface="Arial"/>
              </a:rPr>
              <a:t>el</a:t>
            </a:r>
            <a:r>
              <a:rPr lang="en-US" sz="2491" dirty="0">
                <a:solidFill>
                  <a:srgbClr val="205679"/>
                </a:solidFill>
                <a:latin typeface="Arial"/>
              </a:rPr>
              <a:t> que </a:t>
            </a:r>
            <a:r>
              <a:rPr lang="en-US" sz="2491" dirty="0" err="1">
                <a:solidFill>
                  <a:srgbClr val="205679"/>
                </a:solidFill>
                <a:latin typeface="Arial"/>
              </a:rPr>
              <a:t>esté</a:t>
            </a:r>
            <a:r>
              <a:rPr lang="en-US" sz="2491" dirty="0">
                <a:solidFill>
                  <a:srgbClr val="205679"/>
                </a:solidFill>
                <a:latin typeface="Arial"/>
              </a:rPr>
              <a:t> </a:t>
            </a:r>
            <a:r>
              <a:rPr lang="en-US" sz="2491" dirty="0" err="1">
                <a:solidFill>
                  <a:srgbClr val="205679"/>
                </a:solidFill>
                <a:latin typeface="Arial"/>
              </a:rPr>
              <a:t>especializada</a:t>
            </a:r>
            <a:r>
              <a:rPr lang="en-US" sz="2491" dirty="0">
                <a:solidFill>
                  <a:srgbClr val="205679"/>
                </a:solidFill>
                <a:latin typeface="Arial"/>
              </a:rPr>
              <a:t> la </a:t>
            </a:r>
            <a:r>
              <a:rPr lang="en-US" sz="2491" dirty="0" err="1">
                <a:solidFill>
                  <a:srgbClr val="205679"/>
                </a:solidFill>
                <a:latin typeface="Arial"/>
              </a:rPr>
              <a:t>pyme</a:t>
            </a:r>
            <a:r>
              <a:rPr lang="en-US" sz="2491" dirty="0">
                <a:solidFill>
                  <a:srgbClr val="205679"/>
                </a:solidFill>
                <a:latin typeface="Arial"/>
              </a:rPr>
              <a:t>.</a:t>
            </a:r>
          </a:p>
        </p:txBody>
      </p:sp>
      <p:pic>
        <p:nvPicPr>
          <p:cNvPr id="26" name="Picture 26"/>
          <p:cNvPicPr>
            <a:picLocks noChangeAspect="1"/>
          </p:cNvPicPr>
          <p:nvPr/>
        </p:nvPicPr>
        <p:blipFill>
          <a:blip r:embed="rId17"/>
          <a:srcRect/>
          <a:stretch>
            <a:fillRect/>
          </a:stretch>
        </p:blipFill>
        <p:spPr>
          <a:xfrm>
            <a:off x="2171321" y="1822808"/>
            <a:ext cx="4518583" cy="6769413"/>
          </a:xfrm>
          <a:prstGeom prst="rect">
            <a:avLst/>
          </a:prstGeom>
        </p:spPr>
      </p:pic>
      <p:sp>
        <p:nvSpPr>
          <p:cNvPr id="27" name="TextBox 27"/>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624211" cy="8343525"/>
            <a:chOff x="0" y="0"/>
            <a:chExt cx="3695248" cy="1973309"/>
          </a:xfrm>
        </p:grpSpPr>
        <p:sp>
          <p:nvSpPr>
            <p:cNvPr id="20" name="Freeform 20"/>
            <p:cNvSpPr/>
            <p:nvPr/>
          </p:nvSpPr>
          <p:spPr>
            <a:xfrm>
              <a:off x="0" y="0"/>
              <a:ext cx="3695248" cy="1973309"/>
            </a:xfrm>
            <a:custGeom>
              <a:avLst/>
              <a:gdLst/>
              <a:ahLst/>
              <a:cxnLst/>
              <a:rect l="l" t="t" r="r" b="b"/>
              <a:pathLst>
                <a:path w="3695248" h="1973309">
                  <a:moveTo>
                    <a:pt x="25271" y="0"/>
                  </a:moveTo>
                  <a:lnTo>
                    <a:pt x="3669977" y="0"/>
                  </a:lnTo>
                  <a:cubicBezTo>
                    <a:pt x="3676679" y="0"/>
                    <a:pt x="3683107" y="2662"/>
                    <a:pt x="3687846" y="7402"/>
                  </a:cubicBezTo>
                  <a:cubicBezTo>
                    <a:pt x="3692585" y="12141"/>
                    <a:pt x="3695248" y="18569"/>
                    <a:pt x="3695248" y="25271"/>
                  </a:cubicBezTo>
                  <a:lnTo>
                    <a:pt x="3695248" y="1948038"/>
                  </a:lnTo>
                  <a:cubicBezTo>
                    <a:pt x="3695248" y="1954740"/>
                    <a:pt x="3692585" y="1961168"/>
                    <a:pt x="3687846" y="1965907"/>
                  </a:cubicBezTo>
                  <a:cubicBezTo>
                    <a:pt x="3683107" y="1970646"/>
                    <a:pt x="3676679" y="1973309"/>
                    <a:pt x="3669977" y="1973309"/>
                  </a:cubicBezTo>
                  <a:lnTo>
                    <a:pt x="25271" y="1973309"/>
                  </a:lnTo>
                  <a:cubicBezTo>
                    <a:pt x="18569" y="1973309"/>
                    <a:pt x="12141" y="1970646"/>
                    <a:pt x="7402" y="1965907"/>
                  </a:cubicBezTo>
                  <a:cubicBezTo>
                    <a:pt x="2662" y="1961168"/>
                    <a:pt x="0" y="1954740"/>
                    <a:pt x="0" y="1948038"/>
                  </a:cubicBezTo>
                  <a:lnTo>
                    <a:pt x="0" y="25271"/>
                  </a:lnTo>
                  <a:cubicBezTo>
                    <a:pt x="0" y="18569"/>
                    <a:pt x="2662" y="12141"/>
                    <a:pt x="7402" y="7402"/>
                  </a:cubicBezTo>
                  <a:cubicBezTo>
                    <a:pt x="12141" y="2662"/>
                    <a:pt x="18569" y="0"/>
                    <a:pt x="2527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6" name="TextBox 26"/>
          <p:cNvSpPr txBox="1"/>
          <p:nvPr/>
        </p:nvSpPr>
        <p:spPr>
          <a:xfrm>
            <a:off x="1903215" y="1220872"/>
            <a:ext cx="10871256" cy="9463616"/>
          </a:xfrm>
          <a:prstGeom prst="rect">
            <a:avLst/>
          </a:prstGeom>
        </p:spPr>
        <p:txBody>
          <a:bodyPr lIns="0" tIns="0" rIns="0" bIns="0" rtlCol="0" anchor="t">
            <a:spAutoFit/>
          </a:bodyPr>
          <a:lstStyle/>
          <a:p>
            <a:pPr algn="just">
              <a:lnSpc>
                <a:spcPts val="3769"/>
              </a:lnSpc>
              <a:spcBef>
                <a:spcPct val="0"/>
              </a:spcBef>
            </a:pPr>
            <a:r>
              <a:rPr lang="en-US" sz="2400" dirty="0">
                <a:solidFill>
                  <a:srgbClr val="000000"/>
                </a:solidFill>
                <a:latin typeface="Arial Bold"/>
              </a:rPr>
              <a:t>¿</a:t>
            </a:r>
            <a:r>
              <a:rPr lang="en-US" sz="2400" dirty="0" err="1">
                <a:solidFill>
                  <a:srgbClr val="000000"/>
                </a:solidFill>
                <a:latin typeface="Arial Bold"/>
              </a:rPr>
              <a:t>Qué</a:t>
            </a:r>
            <a:r>
              <a:rPr lang="en-US" sz="2400" u="none" dirty="0">
                <a:solidFill>
                  <a:srgbClr val="000000"/>
                </a:solidFill>
                <a:latin typeface="Arial Bold"/>
              </a:rPr>
              <a:t> </a:t>
            </a:r>
            <a:r>
              <a:rPr lang="en-US" sz="2400" u="none" dirty="0" err="1">
                <a:solidFill>
                  <a:srgbClr val="000000"/>
                </a:solidFill>
                <a:latin typeface="Arial Bold"/>
              </a:rPr>
              <a:t>factores</a:t>
            </a:r>
            <a:r>
              <a:rPr lang="en-US" sz="2400" u="none" dirty="0">
                <a:solidFill>
                  <a:srgbClr val="000000"/>
                </a:solidFill>
                <a:latin typeface="Arial Bold"/>
              </a:rPr>
              <a:t> de </a:t>
            </a:r>
            <a:r>
              <a:rPr lang="en-US" sz="2400" u="none" dirty="0" err="1">
                <a:solidFill>
                  <a:srgbClr val="000000"/>
                </a:solidFill>
                <a:latin typeface="Arial Bold"/>
              </a:rPr>
              <a:t>crecimiento</a:t>
            </a:r>
            <a:r>
              <a:rPr lang="en-US" sz="2400" u="none" dirty="0">
                <a:solidFill>
                  <a:srgbClr val="000000"/>
                </a:solidFill>
                <a:latin typeface="Arial Bold"/>
              </a:rPr>
              <a:t> </a:t>
            </a:r>
            <a:r>
              <a:rPr lang="en-US" sz="2400" u="none" dirty="0" err="1">
                <a:solidFill>
                  <a:srgbClr val="000000"/>
                </a:solidFill>
                <a:latin typeface="Arial Bold"/>
              </a:rPr>
              <a:t>aportan</a:t>
            </a:r>
            <a:r>
              <a:rPr lang="en-US" sz="2400" u="none" dirty="0">
                <a:solidFill>
                  <a:srgbClr val="000000"/>
                </a:solidFill>
                <a:latin typeface="Arial Bold"/>
              </a:rPr>
              <a:t> las </a:t>
            </a:r>
            <a:r>
              <a:rPr lang="en-US" sz="2400" u="none" dirty="0" err="1">
                <a:solidFill>
                  <a:srgbClr val="000000"/>
                </a:solidFill>
                <a:latin typeface="Arial Bold"/>
              </a:rPr>
              <a:t>estrategias</a:t>
            </a:r>
            <a:r>
              <a:rPr lang="en-US" sz="2400" u="none" dirty="0">
                <a:solidFill>
                  <a:srgbClr val="000000"/>
                </a:solidFill>
                <a:latin typeface="Arial Bold"/>
              </a:rPr>
              <a:t> </a:t>
            </a:r>
            <a:r>
              <a:rPr lang="en-US" sz="2400" u="none" dirty="0" err="1">
                <a:solidFill>
                  <a:srgbClr val="000000"/>
                </a:solidFill>
                <a:latin typeface="Arial Bold"/>
              </a:rPr>
              <a:t>digitales</a:t>
            </a:r>
            <a:r>
              <a:rPr lang="en-US" sz="2400" u="none" dirty="0">
                <a:solidFill>
                  <a:srgbClr val="000000"/>
                </a:solidFill>
                <a:latin typeface="Arial Bold"/>
              </a:rPr>
              <a:t> a las PYMES?</a:t>
            </a:r>
          </a:p>
          <a:p>
            <a:pPr marL="561216" lvl="1" indent="-280608" algn="just">
              <a:lnSpc>
                <a:spcPts val="3769"/>
              </a:lnSpc>
              <a:spcBef>
                <a:spcPct val="0"/>
              </a:spcBef>
              <a:buFont typeface="Arial"/>
              <a:buChar char="•"/>
            </a:pPr>
            <a:r>
              <a:rPr lang="en-US" sz="2400" u="none" dirty="0">
                <a:solidFill>
                  <a:srgbClr val="60C6CF"/>
                </a:solidFill>
                <a:latin typeface="Arial Bold"/>
              </a:rPr>
              <a:t>Desarrollo </a:t>
            </a:r>
            <a:r>
              <a:rPr lang="en-US" sz="2400" u="none" dirty="0" err="1">
                <a:solidFill>
                  <a:srgbClr val="60C6CF"/>
                </a:solidFill>
                <a:latin typeface="Arial Bold"/>
              </a:rPr>
              <a:t>acelerado</a:t>
            </a:r>
            <a:r>
              <a:rPr lang="en-US" sz="2400" u="none" dirty="0">
                <a:solidFill>
                  <a:srgbClr val="60C6CF"/>
                </a:solidFill>
                <a:latin typeface="Arial Bold"/>
              </a:rPr>
              <a:t> de </a:t>
            </a:r>
            <a:r>
              <a:rPr lang="en-US" sz="2400" u="none" dirty="0" err="1">
                <a:solidFill>
                  <a:srgbClr val="60C6CF"/>
                </a:solidFill>
                <a:latin typeface="Arial Bold"/>
              </a:rPr>
              <a:t>productos</a:t>
            </a:r>
            <a:endParaRPr lang="en-US" sz="2400" u="none" dirty="0">
              <a:solidFill>
                <a:srgbClr val="60C6CF"/>
              </a:solidFill>
              <a:latin typeface="Arial Bold"/>
            </a:endParaRPr>
          </a:p>
          <a:p>
            <a:pPr algn="just">
              <a:lnSpc>
                <a:spcPts val="3769"/>
              </a:lnSpc>
              <a:spcBef>
                <a:spcPct val="0"/>
              </a:spcBef>
            </a:pPr>
            <a:endParaRPr lang="en-US" sz="2400" u="none" dirty="0">
              <a:solidFill>
                <a:srgbClr val="60C6CF"/>
              </a:solidFill>
              <a:latin typeface="Arial Bold"/>
            </a:endParaRPr>
          </a:p>
          <a:p>
            <a:pPr algn="just">
              <a:lnSpc>
                <a:spcPts val="3769"/>
              </a:lnSpc>
              <a:spcBef>
                <a:spcPct val="0"/>
              </a:spcBef>
            </a:pPr>
            <a:r>
              <a:rPr lang="en-US" sz="2400" u="none" dirty="0">
                <a:solidFill>
                  <a:srgbClr val="000000"/>
                </a:solidFill>
                <a:latin typeface="Arial"/>
              </a:rPr>
              <a:t>     De </a:t>
            </a:r>
            <a:r>
              <a:rPr lang="en-US" sz="2400" u="none" dirty="0" err="1">
                <a:solidFill>
                  <a:srgbClr val="000000"/>
                </a:solidFill>
                <a:latin typeface="Arial"/>
              </a:rPr>
              <a:t>acuerdo</a:t>
            </a:r>
            <a:r>
              <a:rPr lang="en-US" sz="2400" u="none" dirty="0">
                <a:solidFill>
                  <a:srgbClr val="000000"/>
                </a:solidFill>
                <a:latin typeface="Arial"/>
              </a:rPr>
              <a:t> con un </a:t>
            </a:r>
            <a:r>
              <a:rPr lang="en-US" sz="2400" u="none" dirty="0" err="1">
                <a:solidFill>
                  <a:srgbClr val="000000"/>
                </a:solidFill>
                <a:latin typeface="Arial"/>
              </a:rPr>
              <a:t>informe</a:t>
            </a:r>
            <a:r>
              <a:rPr lang="en-US" sz="2400" u="none" dirty="0">
                <a:solidFill>
                  <a:srgbClr val="000000"/>
                </a:solidFill>
                <a:latin typeface="Arial"/>
              </a:rPr>
              <a:t> </a:t>
            </a:r>
            <a:r>
              <a:rPr lang="en-US" sz="2400" u="none" dirty="0" err="1">
                <a:solidFill>
                  <a:srgbClr val="000000"/>
                </a:solidFill>
                <a:latin typeface="Arial"/>
              </a:rPr>
              <a:t>publicado</a:t>
            </a:r>
            <a:r>
              <a:rPr lang="en-US" sz="2400" u="none" dirty="0">
                <a:solidFill>
                  <a:srgbClr val="000000"/>
                </a:solidFill>
                <a:latin typeface="Arial"/>
              </a:rPr>
              <a:t> </a:t>
            </a:r>
            <a:r>
              <a:rPr lang="en-US" sz="2400" u="none" dirty="0" err="1">
                <a:solidFill>
                  <a:srgbClr val="000000"/>
                </a:solidFill>
                <a:latin typeface="Arial"/>
              </a:rPr>
              <a:t>por</a:t>
            </a:r>
            <a:r>
              <a:rPr lang="en-US" sz="2400" u="none" dirty="0">
                <a:solidFill>
                  <a:srgbClr val="000000"/>
                </a:solidFill>
                <a:latin typeface="Arial"/>
              </a:rPr>
              <a:t> Economist Intelligence Unit, </a:t>
            </a:r>
            <a:r>
              <a:rPr lang="en-US" sz="2400" u="none" dirty="0" err="1">
                <a:solidFill>
                  <a:srgbClr val="000000"/>
                </a:solidFill>
                <a:latin typeface="Arial"/>
              </a:rPr>
              <a:t>el</a:t>
            </a:r>
            <a:r>
              <a:rPr lang="en-US" sz="2400" u="none" dirty="0">
                <a:solidFill>
                  <a:srgbClr val="000000"/>
                </a:solidFill>
                <a:latin typeface="Arial"/>
              </a:rPr>
              <a:t> 25% de </a:t>
            </a:r>
            <a:r>
              <a:rPr lang="en-US" sz="2400" u="none" dirty="0" err="1">
                <a:solidFill>
                  <a:srgbClr val="000000"/>
                </a:solidFill>
                <a:latin typeface="Arial"/>
              </a:rPr>
              <a:t>los</a:t>
            </a:r>
            <a:r>
              <a:rPr lang="en-US" sz="2400" u="none" dirty="0">
                <a:solidFill>
                  <a:srgbClr val="000000"/>
                </a:solidFill>
                <a:latin typeface="Arial"/>
              </a:rPr>
              <a:t> </a:t>
            </a:r>
            <a:r>
              <a:rPr lang="en-US" sz="2400" u="none" dirty="0" err="1">
                <a:solidFill>
                  <a:srgbClr val="000000"/>
                </a:solidFill>
                <a:latin typeface="Arial"/>
              </a:rPr>
              <a:t>ejecutivos</a:t>
            </a:r>
            <a:r>
              <a:rPr lang="en-US" sz="2400" u="none" dirty="0">
                <a:solidFill>
                  <a:srgbClr val="000000"/>
                </a:solidFill>
                <a:latin typeface="Arial"/>
              </a:rPr>
              <a:t> de </a:t>
            </a:r>
            <a:r>
              <a:rPr lang="en-US" sz="2400" u="none" dirty="0" err="1">
                <a:solidFill>
                  <a:srgbClr val="000000"/>
                </a:solidFill>
                <a:latin typeface="Arial"/>
              </a:rPr>
              <a:t>negocios</a:t>
            </a:r>
            <a:r>
              <a:rPr lang="en-US" sz="2400" u="none" dirty="0">
                <a:solidFill>
                  <a:srgbClr val="000000"/>
                </a:solidFill>
                <a:latin typeface="Arial"/>
              </a:rPr>
              <a:t> </a:t>
            </a:r>
            <a:r>
              <a:rPr lang="en-US" sz="2400" u="none" dirty="0" err="1">
                <a:solidFill>
                  <a:srgbClr val="000000"/>
                </a:solidFill>
                <a:latin typeface="Arial"/>
              </a:rPr>
              <a:t>han</a:t>
            </a:r>
            <a:r>
              <a:rPr lang="en-US" sz="2400" u="none" dirty="0">
                <a:solidFill>
                  <a:srgbClr val="000000"/>
                </a:solidFill>
                <a:latin typeface="Arial"/>
              </a:rPr>
              <a:t> </a:t>
            </a:r>
            <a:r>
              <a:rPr lang="en-US" sz="2400" u="none" dirty="0" err="1">
                <a:solidFill>
                  <a:srgbClr val="000000"/>
                </a:solidFill>
                <a:latin typeface="Arial"/>
              </a:rPr>
              <a:t>notado</a:t>
            </a:r>
            <a:r>
              <a:rPr lang="en-US" sz="2400" u="none" dirty="0">
                <a:solidFill>
                  <a:srgbClr val="000000"/>
                </a:solidFill>
                <a:latin typeface="Arial"/>
              </a:rPr>
              <a:t> </a:t>
            </a:r>
            <a:r>
              <a:rPr lang="en-US" sz="2400" u="none" dirty="0" err="1">
                <a:solidFill>
                  <a:srgbClr val="000000"/>
                </a:solidFill>
                <a:latin typeface="Arial"/>
              </a:rPr>
              <a:t>el</a:t>
            </a:r>
            <a:r>
              <a:rPr lang="en-US" sz="2400" u="none" dirty="0">
                <a:solidFill>
                  <a:srgbClr val="000000"/>
                </a:solidFill>
                <a:latin typeface="Arial"/>
              </a:rPr>
              <a:t> gran </a:t>
            </a:r>
            <a:r>
              <a:rPr lang="en-US" sz="2400" u="none" dirty="0" err="1">
                <a:solidFill>
                  <a:srgbClr val="000000"/>
                </a:solidFill>
                <a:latin typeface="Arial"/>
              </a:rPr>
              <a:t>impacto</a:t>
            </a:r>
            <a:r>
              <a:rPr lang="en-US" sz="2400" u="none" dirty="0">
                <a:solidFill>
                  <a:srgbClr val="000000"/>
                </a:solidFill>
                <a:latin typeface="Arial"/>
              </a:rPr>
              <a:t> de la </a:t>
            </a:r>
            <a:r>
              <a:rPr lang="en-US" sz="2400" u="none" dirty="0" err="1">
                <a:solidFill>
                  <a:srgbClr val="000000"/>
                </a:solidFill>
                <a:latin typeface="Arial"/>
              </a:rPr>
              <a:t>transformación</a:t>
            </a:r>
            <a:r>
              <a:rPr lang="en-US" sz="2400" u="none" dirty="0">
                <a:solidFill>
                  <a:srgbClr val="000000"/>
                </a:solidFill>
                <a:latin typeface="Arial"/>
              </a:rPr>
              <a:t> digital </a:t>
            </a:r>
            <a:r>
              <a:rPr lang="en-US" sz="2400" u="none" dirty="0" err="1">
                <a:solidFill>
                  <a:srgbClr val="000000"/>
                </a:solidFill>
                <a:latin typeface="Arial"/>
              </a:rPr>
              <a:t>en</a:t>
            </a:r>
            <a:r>
              <a:rPr lang="en-US" sz="2400" u="none" dirty="0">
                <a:solidFill>
                  <a:srgbClr val="000000"/>
                </a:solidFill>
                <a:latin typeface="Arial"/>
              </a:rPr>
              <a:t> la </a:t>
            </a:r>
            <a:r>
              <a:rPr lang="en-US" sz="2400" u="none" dirty="0" err="1">
                <a:solidFill>
                  <a:srgbClr val="000000"/>
                </a:solidFill>
                <a:latin typeface="Arial"/>
              </a:rPr>
              <a:t>aceleración</a:t>
            </a:r>
            <a:r>
              <a:rPr lang="en-US" sz="2400" u="none" dirty="0">
                <a:solidFill>
                  <a:srgbClr val="000000"/>
                </a:solidFill>
                <a:latin typeface="Arial"/>
              </a:rPr>
              <a:t> del </a:t>
            </a:r>
            <a:r>
              <a:rPr lang="en-US" sz="2400" u="none" dirty="0" err="1">
                <a:solidFill>
                  <a:srgbClr val="000000"/>
                </a:solidFill>
                <a:latin typeface="Arial"/>
              </a:rPr>
              <a:t>desarrollo</a:t>
            </a:r>
            <a:r>
              <a:rPr lang="en-US" sz="2400" u="none" dirty="0">
                <a:solidFill>
                  <a:srgbClr val="000000"/>
                </a:solidFill>
                <a:latin typeface="Arial"/>
              </a:rPr>
              <a:t> de </a:t>
            </a:r>
            <a:r>
              <a:rPr lang="en-US" sz="2400" u="none" dirty="0" err="1">
                <a:solidFill>
                  <a:srgbClr val="000000"/>
                </a:solidFill>
                <a:latin typeface="Arial"/>
              </a:rPr>
              <a:t>productos</a:t>
            </a:r>
            <a:r>
              <a:rPr lang="en-US" sz="2400" u="none" dirty="0">
                <a:solidFill>
                  <a:srgbClr val="000000"/>
                </a:solidFill>
                <a:latin typeface="Arial"/>
              </a:rPr>
              <a:t>.</a:t>
            </a:r>
          </a:p>
          <a:p>
            <a:pPr algn="just">
              <a:lnSpc>
                <a:spcPts val="3769"/>
              </a:lnSpc>
              <a:spcBef>
                <a:spcPct val="0"/>
              </a:spcBef>
            </a:pPr>
            <a:endParaRPr lang="en-US" sz="2400" u="none" dirty="0">
              <a:solidFill>
                <a:srgbClr val="000000"/>
              </a:solidFill>
              <a:latin typeface="Arial"/>
            </a:endParaRPr>
          </a:p>
          <a:p>
            <a:pPr marL="561216" lvl="1" indent="-280608" algn="just">
              <a:lnSpc>
                <a:spcPts val="3769"/>
              </a:lnSpc>
              <a:spcBef>
                <a:spcPct val="0"/>
              </a:spcBef>
              <a:buFont typeface="Arial"/>
              <a:buChar char="•"/>
            </a:pPr>
            <a:r>
              <a:rPr lang="en-US" sz="2400" u="none" dirty="0" err="1">
                <a:solidFill>
                  <a:srgbClr val="60C6CF"/>
                </a:solidFill>
                <a:latin typeface="Arial Bold"/>
              </a:rPr>
              <a:t>Transacciones</a:t>
            </a:r>
            <a:r>
              <a:rPr lang="en-US" sz="2400" u="none" dirty="0">
                <a:solidFill>
                  <a:srgbClr val="60C6CF"/>
                </a:solidFill>
                <a:latin typeface="Arial Bold"/>
              </a:rPr>
              <a:t> </a:t>
            </a:r>
            <a:r>
              <a:rPr lang="en-US" sz="2400" u="none" dirty="0" err="1">
                <a:solidFill>
                  <a:srgbClr val="60C6CF"/>
                </a:solidFill>
                <a:latin typeface="Arial Bold"/>
              </a:rPr>
              <a:t>en</a:t>
            </a:r>
            <a:r>
              <a:rPr lang="en-US" sz="2400" u="none" dirty="0">
                <a:solidFill>
                  <a:srgbClr val="60C6CF"/>
                </a:solidFill>
                <a:latin typeface="Arial Bold"/>
              </a:rPr>
              <a:t> </a:t>
            </a:r>
            <a:r>
              <a:rPr lang="en-US" sz="2400" u="none" dirty="0" err="1">
                <a:solidFill>
                  <a:srgbClr val="60C6CF"/>
                </a:solidFill>
                <a:latin typeface="Arial Bold"/>
              </a:rPr>
              <a:t>tiempo</a:t>
            </a:r>
            <a:r>
              <a:rPr lang="en-US" sz="2400" u="none" dirty="0">
                <a:solidFill>
                  <a:srgbClr val="60C6CF"/>
                </a:solidFill>
                <a:latin typeface="Arial Bold"/>
              </a:rPr>
              <a:t> real</a:t>
            </a:r>
          </a:p>
          <a:p>
            <a:pPr algn="just">
              <a:lnSpc>
                <a:spcPts val="3769"/>
              </a:lnSpc>
              <a:spcBef>
                <a:spcPct val="0"/>
              </a:spcBef>
            </a:pPr>
            <a:endParaRPr lang="en-US" sz="2400" u="none" dirty="0">
              <a:solidFill>
                <a:srgbClr val="60C6CF"/>
              </a:solidFill>
              <a:latin typeface="Arial Bold"/>
            </a:endParaRPr>
          </a:p>
          <a:p>
            <a:pPr algn="just">
              <a:lnSpc>
                <a:spcPts val="3769"/>
              </a:lnSpc>
              <a:spcBef>
                <a:spcPct val="0"/>
              </a:spcBef>
            </a:pPr>
            <a:r>
              <a:rPr lang="en-US" sz="2400" u="none" dirty="0">
                <a:solidFill>
                  <a:srgbClr val="000000"/>
                </a:solidFill>
                <a:latin typeface="Arial"/>
              </a:rPr>
              <a:t>      La </a:t>
            </a:r>
            <a:r>
              <a:rPr lang="en-US" sz="2400" u="none" dirty="0" err="1">
                <a:solidFill>
                  <a:srgbClr val="000000"/>
                </a:solidFill>
                <a:latin typeface="Arial"/>
              </a:rPr>
              <a:t>estrategia</a:t>
            </a:r>
            <a:r>
              <a:rPr lang="en-US" sz="2400" u="none" dirty="0">
                <a:solidFill>
                  <a:srgbClr val="000000"/>
                </a:solidFill>
                <a:latin typeface="Arial"/>
              </a:rPr>
              <a:t> digital </a:t>
            </a:r>
            <a:r>
              <a:rPr lang="en-US" sz="2400" u="none" dirty="0" err="1">
                <a:solidFill>
                  <a:srgbClr val="000000"/>
                </a:solidFill>
                <a:latin typeface="Arial"/>
              </a:rPr>
              <a:t>materializa</a:t>
            </a:r>
            <a:r>
              <a:rPr lang="en-US" sz="2400" u="none" dirty="0">
                <a:solidFill>
                  <a:srgbClr val="000000"/>
                </a:solidFill>
                <a:latin typeface="Arial"/>
              </a:rPr>
              <a:t> </a:t>
            </a:r>
            <a:r>
              <a:rPr lang="en-US" sz="2400" u="none" dirty="0" err="1">
                <a:solidFill>
                  <a:srgbClr val="000000"/>
                </a:solidFill>
                <a:latin typeface="Arial"/>
              </a:rPr>
              <a:t>el</a:t>
            </a:r>
            <a:r>
              <a:rPr lang="en-US" sz="2400" u="none" dirty="0">
                <a:solidFill>
                  <a:srgbClr val="000000"/>
                </a:solidFill>
                <a:latin typeface="Arial"/>
              </a:rPr>
              <a:t> principio de </a:t>
            </a:r>
            <a:r>
              <a:rPr lang="en-US" sz="2400" u="none" dirty="0" err="1">
                <a:solidFill>
                  <a:srgbClr val="000000"/>
                </a:solidFill>
                <a:latin typeface="Arial"/>
              </a:rPr>
              <a:t>disponibilidad</a:t>
            </a:r>
            <a:r>
              <a:rPr lang="en-US" sz="2400" u="none" dirty="0">
                <a:solidFill>
                  <a:srgbClr val="000000"/>
                </a:solidFill>
                <a:latin typeface="Arial"/>
              </a:rPr>
              <a:t> las 24 horas, </a:t>
            </a:r>
            <a:r>
              <a:rPr lang="en-US" sz="2400" u="none" dirty="0" err="1">
                <a:solidFill>
                  <a:srgbClr val="000000"/>
                </a:solidFill>
                <a:latin typeface="Arial"/>
              </a:rPr>
              <a:t>los</a:t>
            </a:r>
            <a:r>
              <a:rPr lang="en-US" sz="2400" u="none" dirty="0">
                <a:solidFill>
                  <a:srgbClr val="000000"/>
                </a:solidFill>
                <a:latin typeface="Arial"/>
              </a:rPr>
              <a:t> 7 días de la </a:t>
            </a:r>
            <a:r>
              <a:rPr lang="en-US" sz="2400" u="none" dirty="0" err="1">
                <a:solidFill>
                  <a:srgbClr val="000000"/>
                </a:solidFill>
                <a:latin typeface="Arial"/>
              </a:rPr>
              <a:t>semana</a:t>
            </a:r>
            <a:r>
              <a:rPr lang="en-US" sz="2400" u="none" dirty="0">
                <a:solidFill>
                  <a:srgbClr val="000000"/>
                </a:solidFill>
                <a:latin typeface="Arial"/>
              </a:rPr>
              <a:t>. Gracias a las </a:t>
            </a:r>
            <a:r>
              <a:rPr lang="en-US" sz="2400" u="none" dirty="0" err="1">
                <a:solidFill>
                  <a:srgbClr val="000000"/>
                </a:solidFill>
                <a:latin typeface="Arial"/>
              </a:rPr>
              <a:t>tecnologías</a:t>
            </a:r>
            <a:r>
              <a:rPr lang="en-US" sz="2400" u="none" dirty="0">
                <a:solidFill>
                  <a:srgbClr val="000000"/>
                </a:solidFill>
                <a:latin typeface="Arial"/>
              </a:rPr>
              <a:t> </a:t>
            </a:r>
            <a:r>
              <a:rPr lang="en-US" sz="2400" u="none" dirty="0" err="1">
                <a:solidFill>
                  <a:srgbClr val="000000"/>
                </a:solidFill>
                <a:latin typeface="Arial"/>
              </a:rPr>
              <a:t>actuales</a:t>
            </a:r>
            <a:r>
              <a:rPr lang="en-US" sz="2400" u="none" dirty="0">
                <a:solidFill>
                  <a:srgbClr val="000000"/>
                </a:solidFill>
                <a:latin typeface="Arial"/>
              </a:rPr>
              <a:t>, las </a:t>
            </a:r>
            <a:r>
              <a:rPr lang="en-US" sz="2400" u="none" dirty="0" err="1">
                <a:solidFill>
                  <a:srgbClr val="000000"/>
                </a:solidFill>
                <a:latin typeface="Arial"/>
              </a:rPr>
              <a:t>empresas</a:t>
            </a:r>
            <a:r>
              <a:rPr lang="en-US" sz="2400" u="none" dirty="0">
                <a:solidFill>
                  <a:srgbClr val="000000"/>
                </a:solidFill>
                <a:latin typeface="Arial"/>
              </a:rPr>
              <a:t> </a:t>
            </a:r>
            <a:r>
              <a:rPr lang="en-US" sz="2400" u="none" dirty="0" err="1">
                <a:solidFill>
                  <a:srgbClr val="000000"/>
                </a:solidFill>
                <a:latin typeface="Arial"/>
              </a:rPr>
              <a:t>cuentan</a:t>
            </a:r>
            <a:r>
              <a:rPr lang="en-US" sz="2400" u="none" dirty="0">
                <a:solidFill>
                  <a:srgbClr val="000000"/>
                </a:solidFill>
                <a:latin typeface="Arial"/>
              </a:rPr>
              <a:t> con </a:t>
            </a:r>
            <a:r>
              <a:rPr lang="en-US" sz="2400" u="none" dirty="0" err="1">
                <a:solidFill>
                  <a:srgbClr val="000000"/>
                </a:solidFill>
                <a:latin typeface="Arial"/>
              </a:rPr>
              <a:t>herramientas</a:t>
            </a:r>
            <a:r>
              <a:rPr lang="en-US" sz="2400" u="none" dirty="0">
                <a:solidFill>
                  <a:srgbClr val="000000"/>
                </a:solidFill>
                <a:latin typeface="Arial"/>
              </a:rPr>
              <a:t> </a:t>
            </a:r>
            <a:r>
              <a:rPr lang="en-US" sz="2400" u="none" dirty="0" err="1">
                <a:solidFill>
                  <a:srgbClr val="000000"/>
                </a:solidFill>
                <a:latin typeface="Arial"/>
              </a:rPr>
              <a:t>más</a:t>
            </a:r>
            <a:r>
              <a:rPr lang="en-US" sz="2400" u="none" dirty="0">
                <a:solidFill>
                  <a:srgbClr val="000000"/>
                </a:solidFill>
                <a:latin typeface="Arial"/>
              </a:rPr>
              <a:t> simples y </a:t>
            </a:r>
            <a:r>
              <a:rPr lang="en-US" sz="2400" u="none" dirty="0" err="1">
                <a:solidFill>
                  <a:srgbClr val="000000"/>
                </a:solidFill>
                <a:latin typeface="Arial"/>
              </a:rPr>
              <a:t>accesibles</a:t>
            </a:r>
            <a:r>
              <a:rPr lang="en-US" sz="2400" u="none" dirty="0">
                <a:solidFill>
                  <a:srgbClr val="000000"/>
                </a:solidFill>
                <a:latin typeface="Arial"/>
              </a:rPr>
              <a:t> para </a:t>
            </a:r>
            <a:r>
              <a:rPr lang="en-US" sz="2400" u="none" dirty="0" err="1">
                <a:solidFill>
                  <a:srgbClr val="000000"/>
                </a:solidFill>
                <a:latin typeface="Arial"/>
              </a:rPr>
              <a:t>el</a:t>
            </a:r>
            <a:r>
              <a:rPr lang="en-US" sz="2400" u="none" dirty="0">
                <a:solidFill>
                  <a:srgbClr val="000000"/>
                </a:solidFill>
                <a:latin typeface="Arial"/>
              </a:rPr>
              <a:t> </a:t>
            </a:r>
            <a:r>
              <a:rPr lang="en-US" sz="2400" u="none" dirty="0" err="1">
                <a:solidFill>
                  <a:srgbClr val="000000"/>
                </a:solidFill>
                <a:latin typeface="Arial"/>
              </a:rPr>
              <a:t>análisis</a:t>
            </a:r>
            <a:r>
              <a:rPr lang="en-US" sz="2400" u="none" dirty="0">
                <a:solidFill>
                  <a:srgbClr val="000000"/>
                </a:solidFill>
                <a:latin typeface="Arial"/>
              </a:rPr>
              <a:t> y </a:t>
            </a:r>
            <a:r>
              <a:rPr lang="en-US" sz="2400" u="none" dirty="0" err="1">
                <a:solidFill>
                  <a:srgbClr val="000000"/>
                </a:solidFill>
                <a:latin typeface="Arial"/>
              </a:rPr>
              <a:t>almacenamiento</a:t>
            </a:r>
            <a:r>
              <a:rPr lang="en-US" sz="2400" u="none" dirty="0">
                <a:solidFill>
                  <a:srgbClr val="000000"/>
                </a:solidFill>
                <a:latin typeface="Arial"/>
              </a:rPr>
              <a:t> de </a:t>
            </a:r>
            <a:r>
              <a:rPr lang="en-US" sz="2400" u="none" dirty="0" err="1">
                <a:solidFill>
                  <a:srgbClr val="000000"/>
                </a:solidFill>
                <a:latin typeface="Arial"/>
              </a:rPr>
              <a:t>datos</a:t>
            </a:r>
            <a:r>
              <a:rPr lang="en-US" sz="2400" u="none" dirty="0">
                <a:solidFill>
                  <a:srgbClr val="000000"/>
                </a:solidFill>
                <a:latin typeface="Arial"/>
              </a:rPr>
              <a:t>. </a:t>
            </a:r>
            <a:r>
              <a:rPr lang="en-US" sz="2400" u="none" dirty="0" err="1">
                <a:solidFill>
                  <a:srgbClr val="000000"/>
                </a:solidFill>
                <a:latin typeface="Arial"/>
              </a:rPr>
              <a:t>Esto</a:t>
            </a:r>
            <a:r>
              <a:rPr lang="en-US" sz="2400" u="none" dirty="0">
                <a:solidFill>
                  <a:srgbClr val="000000"/>
                </a:solidFill>
                <a:latin typeface="Arial"/>
              </a:rPr>
              <a:t> </a:t>
            </a:r>
            <a:r>
              <a:rPr lang="en-US" sz="2400" u="none" dirty="0" err="1">
                <a:solidFill>
                  <a:srgbClr val="000000"/>
                </a:solidFill>
                <a:latin typeface="Arial"/>
              </a:rPr>
              <a:t>permite</a:t>
            </a:r>
            <a:r>
              <a:rPr lang="en-US" sz="2400" u="none" dirty="0">
                <a:solidFill>
                  <a:srgbClr val="000000"/>
                </a:solidFill>
                <a:latin typeface="Arial"/>
              </a:rPr>
              <a:t> que las </a:t>
            </a:r>
            <a:r>
              <a:rPr lang="en-US" sz="2400" u="none" dirty="0" err="1">
                <a:solidFill>
                  <a:srgbClr val="000000"/>
                </a:solidFill>
                <a:latin typeface="Arial"/>
              </a:rPr>
              <a:t>compras</a:t>
            </a:r>
            <a:r>
              <a:rPr lang="en-US" sz="2400" u="none" dirty="0">
                <a:solidFill>
                  <a:srgbClr val="000000"/>
                </a:solidFill>
                <a:latin typeface="Arial"/>
              </a:rPr>
              <a:t> y la </a:t>
            </a:r>
            <a:r>
              <a:rPr lang="en-US" sz="2400" u="none" dirty="0" err="1">
                <a:solidFill>
                  <a:srgbClr val="000000"/>
                </a:solidFill>
                <a:latin typeface="Arial"/>
              </a:rPr>
              <a:t>utilización</a:t>
            </a:r>
            <a:r>
              <a:rPr lang="en-US" sz="2400" u="none" dirty="0">
                <a:solidFill>
                  <a:srgbClr val="000000"/>
                </a:solidFill>
                <a:latin typeface="Arial"/>
              </a:rPr>
              <a:t> de </a:t>
            </a:r>
            <a:r>
              <a:rPr lang="en-US" sz="2400" u="none" dirty="0" err="1">
                <a:solidFill>
                  <a:srgbClr val="000000"/>
                </a:solidFill>
                <a:latin typeface="Arial"/>
              </a:rPr>
              <a:t>servicios</a:t>
            </a:r>
            <a:r>
              <a:rPr lang="en-US" sz="2400" u="none" dirty="0">
                <a:solidFill>
                  <a:srgbClr val="000000"/>
                </a:solidFill>
                <a:latin typeface="Arial"/>
              </a:rPr>
              <a:t> se </a:t>
            </a:r>
            <a:r>
              <a:rPr lang="en-US" sz="2400" u="none" dirty="0" err="1">
                <a:solidFill>
                  <a:srgbClr val="000000"/>
                </a:solidFill>
                <a:latin typeface="Arial"/>
              </a:rPr>
              <a:t>realicen</a:t>
            </a:r>
            <a:r>
              <a:rPr lang="en-US" sz="2400" u="none" dirty="0">
                <a:solidFill>
                  <a:srgbClr val="000000"/>
                </a:solidFill>
                <a:latin typeface="Arial"/>
              </a:rPr>
              <a:t> de forma </a:t>
            </a:r>
            <a:r>
              <a:rPr lang="en-US" sz="2400" u="none" dirty="0" err="1">
                <a:solidFill>
                  <a:srgbClr val="000000"/>
                </a:solidFill>
                <a:latin typeface="Arial"/>
              </a:rPr>
              <a:t>cómoda</a:t>
            </a:r>
            <a:r>
              <a:rPr lang="en-US" sz="2400" u="none" dirty="0">
                <a:solidFill>
                  <a:srgbClr val="000000"/>
                </a:solidFill>
                <a:latin typeface="Arial"/>
              </a:rPr>
              <a:t> y </a:t>
            </a:r>
            <a:r>
              <a:rPr lang="en-US" sz="2400" u="none" dirty="0" err="1">
                <a:solidFill>
                  <a:srgbClr val="000000"/>
                </a:solidFill>
                <a:latin typeface="Arial"/>
              </a:rPr>
              <a:t>conveniente</a:t>
            </a:r>
            <a:r>
              <a:rPr lang="en-US" sz="2400" u="none" dirty="0">
                <a:solidFill>
                  <a:srgbClr val="000000"/>
                </a:solidFill>
                <a:latin typeface="Arial"/>
              </a:rPr>
              <a:t> </a:t>
            </a:r>
            <a:r>
              <a:rPr lang="en-US" sz="2400" u="none" dirty="0" err="1">
                <a:solidFill>
                  <a:srgbClr val="000000"/>
                </a:solidFill>
                <a:latin typeface="Arial"/>
              </a:rPr>
              <a:t>en</a:t>
            </a:r>
            <a:r>
              <a:rPr lang="en-US" sz="2400" u="none" dirty="0">
                <a:solidFill>
                  <a:srgbClr val="000000"/>
                </a:solidFill>
                <a:latin typeface="Arial"/>
              </a:rPr>
              <a:t> </a:t>
            </a:r>
            <a:r>
              <a:rPr lang="en-US" sz="2400" u="none" dirty="0" err="1">
                <a:solidFill>
                  <a:srgbClr val="000000"/>
                </a:solidFill>
                <a:latin typeface="Arial"/>
              </a:rPr>
              <a:t>línea</a:t>
            </a:r>
            <a:r>
              <a:rPr lang="en-US" sz="2400" u="none" dirty="0">
                <a:solidFill>
                  <a:srgbClr val="000000"/>
                </a:solidFill>
                <a:latin typeface="Arial"/>
              </a:rPr>
              <a:t>, con tan solo </a:t>
            </a:r>
            <a:r>
              <a:rPr lang="en-US" sz="2400" u="none" dirty="0" err="1">
                <a:solidFill>
                  <a:srgbClr val="000000"/>
                </a:solidFill>
                <a:latin typeface="Arial"/>
              </a:rPr>
              <a:t>unos</a:t>
            </a:r>
            <a:r>
              <a:rPr lang="en-US" sz="2400" u="none" dirty="0">
                <a:solidFill>
                  <a:srgbClr val="000000"/>
                </a:solidFill>
                <a:latin typeface="Arial"/>
              </a:rPr>
              <a:t> </a:t>
            </a:r>
            <a:r>
              <a:rPr lang="en-US" sz="2400" u="none" dirty="0" err="1">
                <a:solidFill>
                  <a:srgbClr val="000000"/>
                </a:solidFill>
                <a:latin typeface="Arial"/>
              </a:rPr>
              <a:t>pocos</a:t>
            </a:r>
            <a:r>
              <a:rPr lang="en-US" sz="2400" u="none" dirty="0">
                <a:solidFill>
                  <a:srgbClr val="000000"/>
                </a:solidFill>
                <a:latin typeface="Arial"/>
              </a:rPr>
              <a:t> </a:t>
            </a:r>
            <a:r>
              <a:rPr lang="en-US" sz="2400" u="none" dirty="0" err="1">
                <a:solidFill>
                  <a:srgbClr val="000000"/>
                </a:solidFill>
                <a:latin typeface="Arial"/>
              </a:rPr>
              <a:t>clics</a:t>
            </a:r>
            <a:r>
              <a:rPr lang="en-US" sz="2400" u="none" dirty="0">
                <a:solidFill>
                  <a:srgbClr val="000000"/>
                </a:solidFill>
                <a:latin typeface="Arial"/>
              </a:rPr>
              <a:t>.</a:t>
            </a:r>
          </a:p>
          <a:p>
            <a:pPr algn="just">
              <a:lnSpc>
                <a:spcPts val="2205"/>
              </a:lnSpc>
              <a:spcBef>
                <a:spcPct val="0"/>
              </a:spcBef>
            </a:pPr>
            <a:r>
              <a:rPr lang="en-US" sz="1520" u="none" dirty="0">
                <a:solidFill>
                  <a:srgbClr val="000000"/>
                </a:solidFill>
                <a:latin typeface="Arial"/>
              </a:rPr>
              <a:t> </a:t>
            </a:r>
          </a:p>
          <a:p>
            <a:pPr algn="just">
              <a:lnSpc>
                <a:spcPts val="2205"/>
              </a:lnSpc>
              <a:spcBef>
                <a:spcPct val="0"/>
              </a:spcBef>
            </a:pPr>
            <a:endParaRPr lang="en-US" sz="1520" u="none" dirty="0">
              <a:solidFill>
                <a:srgbClr val="000000"/>
              </a:solidFill>
              <a:latin typeface="Arial"/>
            </a:endParaRPr>
          </a:p>
          <a:p>
            <a:pPr algn="just">
              <a:lnSpc>
                <a:spcPts val="2205"/>
              </a:lnSpc>
              <a:spcBef>
                <a:spcPct val="0"/>
              </a:spcBef>
            </a:pPr>
            <a:endParaRPr lang="en-US" sz="1520" u="none" dirty="0">
              <a:solidFill>
                <a:srgbClr val="000000"/>
              </a:solidFill>
              <a:latin typeface="Arial"/>
            </a:endParaRPr>
          </a:p>
          <a:p>
            <a:pPr algn="just">
              <a:lnSpc>
                <a:spcPts val="2205"/>
              </a:lnSpc>
              <a:spcBef>
                <a:spcPct val="0"/>
              </a:spcBef>
            </a:pPr>
            <a:endParaRPr lang="en-US" sz="1520" u="none" dirty="0">
              <a:solidFill>
                <a:srgbClr val="000000"/>
              </a:solidFill>
              <a:latin typeface="Arial"/>
            </a:endParaRPr>
          </a:p>
          <a:p>
            <a:pPr algn="just">
              <a:lnSpc>
                <a:spcPts val="2205"/>
              </a:lnSpc>
              <a:spcBef>
                <a:spcPct val="0"/>
              </a:spcBef>
            </a:pPr>
            <a:endParaRPr lang="en-US" sz="1520" u="none" dirty="0">
              <a:solidFill>
                <a:srgbClr val="000000"/>
              </a:solidFill>
              <a:latin typeface="Arial"/>
            </a:endParaRPr>
          </a:p>
          <a:p>
            <a:pPr algn="just">
              <a:lnSpc>
                <a:spcPts val="2205"/>
              </a:lnSpc>
              <a:spcBef>
                <a:spcPct val="0"/>
              </a:spcBef>
            </a:pPr>
            <a:endParaRPr lang="en-US" sz="1520" u="none" dirty="0">
              <a:solidFill>
                <a:srgbClr val="000000"/>
              </a:solidFill>
              <a:latin typeface="Arial"/>
            </a:endParaRPr>
          </a:p>
        </p:txBody>
      </p:sp>
      <p:pic>
        <p:nvPicPr>
          <p:cNvPr id="27" name="Picture 27"/>
          <p:cNvPicPr>
            <a:picLocks noChangeAspect="1"/>
          </p:cNvPicPr>
          <p:nvPr/>
        </p:nvPicPr>
        <p:blipFill>
          <a:blip r:embed="rId17"/>
          <a:srcRect l="19332" r="19332"/>
          <a:stretch>
            <a:fillRect/>
          </a:stretch>
        </p:blipFill>
        <p:spPr>
          <a:xfrm>
            <a:off x="13660599" y="3389396"/>
            <a:ext cx="2785527" cy="454147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pic>
        <p:nvPicPr>
          <p:cNvPr id="25" name="Picture 25"/>
          <p:cNvPicPr>
            <a:picLocks noChangeAspect="1"/>
          </p:cNvPicPr>
          <p:nvPr/>
        </p:nvPicPr>
        <p:blipFill>
          <a:blip r:embed="rId17"/>
          <a:srcRect/>
          <a:stretch>
            <a:fillRect/>
          </a:stretch>
        </p:blipFill>
        <p:spPr>
          <a:xfrm>
            <a:off x="12384641" y="4047657"/>
            <a:ext cx="3836785" cy="2781669"/>
          </a:xfrm>
          <a:prstGeom prst="rect">
            <a:avLst/>
          </a:prstGeom>
        </p:spPr>
      </p:pic>
      <p:sp>
        <p:nvSpPr>
          <p:cNvPr id="26" name="TextBox 26"/>
          <p:cNvSpPr txBox="1"/>
          <p:nvPr/>
        </p:nvSpPr>
        <p:spPr>
          <a:xfrm>
            <a:off x="1888739" y="1089720"/>
            <a:ext cx="10154727" cy="8690456"/>
          </a:xfrm>
          <a:prstGeom prst="rect">
            <a:avLst/>
          </a:prstGeom>
        </p:spPr>
        <p:txBody>
          <a:bodyPr lIns="0" tIns="0" rIns="0" bIns="0" rtlCol="0" anchor="t">
            <a:spAutoFit/>
          </a:bodyPr>
          <a:lstStyle/>
          <a:p>
            <a:pPr algn="just">
              <a:lnSpc>
                <a:spcPts val="3770"/>
              </a:lnSpc>
              <a:spcBef>
                <a:spcPct val="0"/>
              </a:spcBef>
            </a:pPr>
            <a:r>
              <a:rPr lang="en-US" sz="2400" dirty="0">
                <a:solidFill>
                  <a:srgbClr val="000000"/>
                </a:solidFill>
                <a:latin typeface="Arial Bold"/>
              </a:rPr>
              <a:t>¿</a:t>
            </a:r>
            <a:r>
              <a:rPr lang="en-US" sz="2400" dirty="0" err="1">
                <a:solidFill>
                  <a:srgbClr val="000000"/>
                </a:solidFill>
                <a:latin typeface="Arial Bold"/>
              </a:rPr>
              <a:t>Qué</a:t>
            </a:r>
            <a:r>
              <a:rPr lang="en-US" sz="2400" u="none" dirty="0">
                <a:solidFill>
                  <a:srgbClr val="000000"/>
                </a:solidFill>
                <a:latin typeface="Arial Bold"/>
              </a:rPr>
              <a:t> </a:t>
            </a:r>
            <a:r>
              <a:rPr lang="en-US" sz="2400" u="none" dirty="0" err="1">
                <a:solidFill>
                  <a:srgbClr val="000000"/>
                </a:solidFill>
                <a:latin typeface="Arial Bold"/>
              </a:rPr>
              <a:t>factores</a:t>
            </a:r>
            <a:r>
              <a:rPr lang="en-US" sz="2400" u="none" dirty="0">
                <a:solidFill>
                  <a:srgbClr val="000000"/>
                </a:solidFill>
                <a:latin typeface="Arial Bold"/>
              </a:rPr>
              <a:t> de </a:t>
            </a:r>
            <a:r>
              <a:rPr lang="en-US" sz="2400" u="none" dirty="0" err="1">
                <a:solidFill>
                  <a:srgbClr val="000000"/>
                </a:solidFill>
                <a:latin typeface="Arial Bold"/>
              </a:rPr>
              <a:t>crecimiento</a:t>
            </a:r>
            <a:r>
              <a:rPr lang="en-US" sz="2400" u="none" dirty="0">
                <a:solidFill>
                  <a:srgbClr val="000000"/>
                </a:solidFill>
                <a:latin typeface="Arial Bold"/>
              </a:rPr>
              <a:t> </a:t>
            </a:r>
            <a:r>
              <a:rPr lang="en-US" sz="2400" u="none" dirty="0" err="1">
                <a:solidFill>
                  <a:srgbClr val="000000"/>
                </a:solidFill>
                <a:latin typeface="Arial Bold"/>
              </a:rPr>
              <a:t>aportan</a:t>
            </a:r>
            <a:r>
              <a:rPr lang="en-US" sz="2400" u="none" dirty="0">
                <a:solidFill>
                  <a:srgbClr val="000000"/>
                </a:solidFill>
                <a:latin typeface="Arial Bold"/>
              </a:rPr>
              <a:t> las </a:t>
            </a:r>
            <a:r>
              <a:rPr lang="en-US" sz="2400" u="none" dirty="0" err="1">
                <a:solidFill>
                  <a:srgbClr val="000000"/>
                </a:solidFill>
                <a:latin typeface="Arial Bold"/>
              </a:rPr>
              <a:t>estrategias</a:t>
            </a:r>
            <a:r>
              <a:rPr lang="en-US" sz="2400" u="none" dirty="0">
                <a:solidFill>
                  <a:srgbClr val="000000"/>
                </a:solidFill>
                <a:latin typeface="Arial Bold"/>
              </a:rPr>
              <a:t> </a:t>
            </a:r>
            <a:r>
              <a:rPr lang="en-US" sz="2400" u="none" dirty="0" err="1">
                <a:solidFill>
                  <a:srgbClr val="000000"/>
                </a:solidFill>
                <a:latin typeface="Arial Bold"/>
              </a:rPr>
              <a:t>digitales</a:t>
            </a:r>
            <a:r>
              <a:rPr lang="en-US" sz="2400" u="none" dirty="0">
                <a:solidFill>
                  <a:srgbClr val="000000"/>
                </a:solidFill>
                <a:latin typeface="Arial Bold"/>
              </a:rPr>
              <a:t> a las PYMES?</a:t>
            </a:r>
          </a:p>
          <a:p>
            <a:pPr algn="just">
              <a:lnSpc>
                <a:spcPts val="3770"/>
              </a:lnSpc>
              <a:spcBef>
                <a:spcPct val="0"/>
              </a:spcBef>
            </a:pPr>
            <a:endParaRPr lang="en-US" sz="2400" u="none" dirty="0">
              <a:solidFill>
                <a:srgbClr val="000000"/>
              </a:solidFill>
              <a:latin typeface="Arial Bold"/>
            </a:endParaRPr>
          </a:p>
          <a:p>
            <a:pPr marL="561341" lvl="1" indent="-280670" algn="just">
              <a:lnSpc>
                <a:spcPts val="3770"/>
              </a:lnSpc>
              <a:spcBef>
                <a:spcPct val="0"/>
              </a:spcBef>
              <a:buFont typeface="Arial"/>
              <a:buChar char="•"/>
            </a:pPr>
            <a:r>
              <a:rPr lang="en-US" sz="2400" u="none" dirty="0" err="1">
                <a:solidFill>
                  <a:srgbClr val="60C6CF"/>
                </a:solidFill>
                <a:latin typeface="Arial Bold"/>
              </a:rPr>
              <a:t>Aumento</a:t>
            </a:r>
            <a:r>
              <a:rPr lang="en-US" sz="2400" u="none" dirty="0">
                <a:solidFill>
                  <a:srgbClr val="60C6CF"/>
                </a:solidFill>
                <a:latin typeface="Arial Bold"/>
              </a:rPr>
              <a:t> de la </a:t>
            </a:r>
            <a:r>
              <a:rPr lang="en-US" sz="2400" u="none" dirty="0" err="1">
                <a:solidFill>
                  <a:srgbClr val="60C6CF"/>
                </a:solidFill>
                <a:latin typeface="Arial Bold"/>
              </a:rPr>
              <a:t>cuota</a:t>
            </a:r>
            <a:r>
              <a:rPr lang="en-US" sz="2400" u="none" dirty="0">
                <a:solidFill>
                  <a:srgbClr val="60C6CF"/>
                </a:solidFill>
                <a:latin typeface="Arial Bold"/>
              </a:rPr>
              <a:t> de mercado</a:t>
            </a:r>
          </a:p>
          <a:p>
            <a:pPr algn="just">
              <a:lnSpc>
                <a:spcPts val="3770"/>
              </a:lnSpc>
              <a:spcBef>
                <a:spcPct val="0"/>
              </a:spcBef>
            </a:pPr>
            <a:endParaRPr lang="en-US" sz="2400" u="none" dirty="0">
              <a:solidFill>
                <a:srgbClr val="60C6CF"/>
              </a:solidFill>
              <a:latin typeface="Arial Bold"/>
            </a:endParaRPr>
          </a:p>
          <a:p>
            <a:pPr algn="just">
              <a:lnSpc>
                <a:spcPts val="3770"/>
              </a:lnSpc>
              <a:spcBef>
                <a:spcPct val="0"/>
              </a:spcBef>
            </a:pPr>
            <a:r>
              <a:rPr lang="en-US" sz="2400" u="none" dirty="0">
                <a:solidFill>
                  <a:srgbClr val="000000"/>
                </a:solidFill>
                <a:latin typeface="Arial"/>
              </a:rPr>
              <a:t>     Al </a:t>
            </a:r>
            <a:r>
              <a:rPr lang="en-US" sz="2400" u="none" dirty="0" err="1">
                <a:solidFill>
                  <a:srgbClr val="000000"/>
                </a:solidFill>
                <a:latin typeface="Arial"/>
              </a:rPr>
              <a:t>invertir</a:t>
            </a:r>
            <a:r>
              <a:rPr lang="en-US" sz="2400" u="none" dirty="0">
                <a:solidFill>
                  <a:srgbClr val="000000"/>
                </a:solidFill>
                <a:latin typeface="Arial"/>
              </a:rPr>
              <a:t> </a:t>
            </a:r>
            <a:r>
              <a:rPr lang="en-US" sz="2400" u="none" dirty="0" err="1">
                <a:solidFill>
                  <a:srgbClr val="000000"/>
                </a:solidFill>
                <a:latin typeface="Arial"/>
              </a:rPr>
              <a:t>en</a:t>
            </a:r>
            <a:r>
              <a:rPr lang="en-US" sz="2400" u="none" dirty="0">
                <a:solidFill>
                  <a:srgbClr val="000000"/>
                </a:solidFill>
                <a:latin typeface="Arial"/>
              </a:rPr>
              <a:t> la </a:t>
            </a:r>
            <a:r>
              <a:rPr lang="en-US" sz="2400" u="none" dirty="0" err="1">
                <a:solidFill>
                  <a:srgbClr val="000000"/>
                </a:solidFill>
                <a:latin typeface="Arial"/>
              </a:rPr>
              <a:t>transformación</a:t>
            </a:r>
            <a:r>
              <a:rPr lang="en-US" sz="2400" u="none" dirty="0">
                <a:solidFill>
                  <a:srgbClr val="000000"/>
                </a:solidFill>
                <a:latin typeface="Arial"/>
              </a:rPr>
              <a:t> digital, </a:t>
            </a:r>
            <a:r>
              <a:rPr lang="en-US" sz="2400" u="none" dirty="0" err="1">
                <a:solidFill>
                  <a:srgbClr val="000000"/>
                </a:solidFill>
                <a:latin typeface="Arial"/>
              </a:rPr>
              <a:t>los</a:t>
            </a:r>
            <a:r>
              <a:rPr lang="en-US" sz="2400" u="none" dirty="0">
                <a:solidFill>
                  <a:srgbClr val="000000"/>
                </a:solidFill>
                <a:latin typeface="Arial"/>
              </a:rPr>
              <a:t> </a:t>
            </a:r>
            <a:r>
              <a:rPr lang="en-US" sz="2400" u="none" dirty="0" err="1">
                <a:solidFill>
                  <a:srgbClr val="000000"/>
                </a:solidFill>
                <a:latin typeface="Arial"/>
              </a:rPr>
              <a:t>expertos</a:t>
            </a:r>
            <a:r>
              <a:rPr lang="en-US" sz="2400" u="none" dirty="0">
                <a:solidFill>
                  <a:srgbClr val="000000"/>
                </a:solidFill>
                <a:latin typeface="Arial"/>
              </a:rPr>
              <a:t> </a:t>
            </a:r>
            <a:r>
              <a:rPr lang="en-US" sz="2400" u="none" dirty="0" err="1">
                <a:solidFill>
                  <a:srgbClr val="000000"/>
                </a:solidFill>
                <a:latin typeface="Arial"/>
              </a:rPr>
              <a:t>en</a:t>
            </a:r>
            <a:r>
              <a:rPr lang="en-US" sz="2400" u="none" dirty="0">
                <a:solidFill>
                  <a:srgbClr val="000000"/>
                </a:solidFill>
                <a:latin typeface="Arial"/>
              </a:rPr>
              <a:t> </a:t>
            </a:r>
            <a:r>
              <a:rPr lang="en-US" sz="2400" u="none" dirty="0" err="1">
                <a:solidFill>
                  <a:srgbClr val="000000"/>
                </a:solidFill>
                <a:latin typeface="Arial"/>
              </a:rPr>
              <a:t>publicidad</a:t>
            </a:r>
            <a:r>
              <a:rPr lang="en-US" sz="2400" u="none" dirty="0">
                <a:solidFill>
                  <a:srgbClr val="000000"/>
                </a:solidFill>
                <a:latin typeface="Arial"/>
              </a:rPr>
              <a:t> </a:t>
            </a:r>
            <a:r>
              <a:rPr lang="en-US" sz="2400" u="none" dirty="0" err="1">
                <a:solidFill>
                  <a:srgbClr val="000000"/>
                </a:solidFill>
                <a:latin typeface="Arial"/>
              </a:rPr>
              <a:t>han</a:t>
            </a:r>
            <a:r>
              <a:rPr lang="en-US" sz="2400" u="none" dirty="0">
                <a:solidFill>
                  <a:srgbClr val="000000"/>
                </a:solidFill>
                <a:latin typeface="Arial"/>
              </a:rPr>
              <a:t> </a:t>
            </a:r>
            <a:r>
              <a:rPr lang="en-US" sz="2400" u="none" dirty="0" err="1">
                <a:solidFill>
                  <a:srgbClr val="000000"/>
                </a:solidFill>
                <a:latin typeface="Arial"/>
              </a:rPr>
              <a:t>observado</a:t>
            </a:r>
            <a:r>
              <a:rPr lang="en-US" sz="2400" u="none" dirty="0">
                <a:solidFill>
                  <a:srgbClr val="000000"/>
                </a:solidFill>
                <a:latin typeface="Arial"/>
              </a:rPr>
              <a:t> un </a:t>
            </a:r>
            <a:r>
              <a:rPr lang="en-US" sz="2400" u="none" dirty="0" err="1">
                <a:solidFill>
                  <a:srgbClr val="000000"/>
                </a:solidFill>
                <a:latin typeface="Arial"/>
              </a:rPr>
              <a:t>retorno</a:t>
            </a:r>
            <a:r>
              <a:rPr lang="en-US" sz="2400" u="none" dirty="0">
                <a:solidFill>
                  <a:srgbClr val="000000"/>
                </a:solidFill>
                <a:latin typeface="Arial"/>
              </a:rPr>
              <a:t> </a:t>
            </a:r>
            <a:r>
              <a:rPr lang="en-US" sz="2400" u="none" dirty="0" err="1">
                <a:solidFill>
                  <a:srgbClr val="000000"/>
                </a:solidFill>
                <a:latin typeface="Arial"/>
              </a:rPr>
              <a:t>sostenido</a:t>
            </a:r>
            <a:r>
              <a:rPr lang="en-US" sz="2400" u="none" dirty="0">
                <a:solidFill>
                  <a:srgbClr val="000000"/>
                </a:solidFill>
                <a:latin typeface="Arial"/>
              </a:rPr>
              <a:t> de la </a:t>
            </a:r>
            <a:r>
              <a:rPr lang="en-US" sz="2400" u="none" dirty="0" err="1">
                <a:solidFill>
                  <a:srgbClr val="000000"/>
                </a:solidFill>
                <a:latin typeface="Arial"/>
              </a:rPr>
              <a:t>inversión</a:t>
            </a:r>
            <a:r>
              <a:rPr lang="en-US" sz="2400" u="none" dirty="0">
                <a:solidFill>
                  <a:srgbClr val="000000"/>
                </a:solidFill>
                <a:latin typeface="Arial"/>
              </a:rPr>
              <a:t> </a:t>
            </a:r>
            <a:r>
              <a:rPr lang="en-US" sz="2400" u="none" dirty="0" err="1">
                <a:solidFill>
                  <a:srgbClr val="000000"/>
                </a:solidFill>
                <a:latin typeface="Arial"/>
              </a:rPr>
              <a:t>debido</a:t>
            </a:r>
            <a:r>
              <a:rPr lang="en-US" sz="2400" u="none" dirty="0">
                <a:solidFill>
                  <a:srgbClr val="000000"/>
                </a:solidFill>
                <a:latin typeface="Arial"/>
              </a:rPr>
              <a:t> a la mayor </a:t>
            </a:r>
            <a:r>
              <a:rPr lang="en-US" sz="2400" u="none" dirty="0" err="1">
                <a:solidFill>
                  <a:srgbClr val="000000"/>
                </a:solidFill>
                <a:latin typeface="Arial"/>
              </a:rPr>
              <a:t>eficiencia</a:t>
            </a:r>
            <a:r>
              <a:rPr lang="en-US" sz="2400" u="none" dirty="0">
                <a:solidFill>
                  <a:srgbClr val="000000"/>
                </a:solidFill>
                <a:latin typeface="Arial"/>
              </a:rPr>
              <a:t> </a:t>
            </a:r>
            <a:r>
              <a:rPr lang="en-US" sz="2400" u="none" dirty="0" err="1">
                <a:solidFill>
                  <a:srgbClr val="000000"/>
                </a:solidFill>
                <a:latin typeface="Arial"/>
              </a:rPr>
              <a:t>en</a:t>
            </a:r>
            <a:r>
              <a:rPr lang="en-US" sz="2400" u="none" dirty="0">
                <a:solidFill>
                  <a:srgbClr val="000000"/>
                </a:solidFill>
                <a:latin typeface="Arial"/>
              </a:rPr>
              <a:t> </a:t>
            </a:r>
            <a:r>
              <a:rPr lang="en-US" sz="2400" u="none" dirty="0" err="1">
                <a:solidFill>
                  <a:srgbClr val="000000"/>
                </a:solidFill>
                <a:latin typeface="Arial"/>
              </a:rPr>
              <a:t>satisfacer</a:t>
            </a:r>
            <a:r>
              <a:rPr lang="en-US" sz="2400" u="none" dirty="0">
                <a:solidFill>
                  <a:srgbClr val="000000"/>
                </a:solidFill>
                <a:latin typeface="Arial"/>
              </a:rPr>
              <a:t> las </a:t>
            </a:r>
            <a:r>
              <a:rPr lang="en-US" sz="2400" u="none" dirty="0" err="1">
                <a:solidFill>
                  <a:srgbClr val="000000"/>
                </a:solidFill>
                <a:latin typeface="Arial"/>
              </a:rPr>
              <a:t>necesidades</a:t>
            </a:r>
            <a:r>
              <a:rPr lang="en-US" sz="2400" u="none" dirty="0">
                <a:solidFill>
                  <a:srgbClr val="000000"/>
                </a:solidFill>
                <a:latin typeface="Arial"/>
              </a:rPr>
              <a:t> de </a:t>
            </a:r>
            <a:r>
              <a:rPr lang="en-US" sz="2400" u="none" dirty="0" err="1">
                <a:solidFill>
                  <a:srgbClr val="000000"/>
                </a:solidFill>
                <a:latin typeface="Arial"/>
              </a:rPr>
              <a:t>los</a:t>
            </a:r>
            <a:r>
              <a:rPr lang="en-US" sz="2400" u="none" dirty="0">
                <a:solidFill>
                  <a:srgbClr val="000000"/>
                </a:solidFill>
                <a:latin typeface="Arial"/>
              </a:rPr>
              <a:t> </a:t>
            </a:r>
            <a:r>
              <a:rPr lang="en-US" sz="2400" u="none" dirty="0" err="1">
                <a:solidFill>
                  <a:srgbClr val="000000"/>
                </a:solidFill>
                <a:latin typeface="Arial"/>
              </a:rPr>
              <a:t>clientes</a:t>
            </a:r>
            <a:r>
              <a:rPr lang="en-US" sz="2400" u="none" dirty="0">
                <a:solidFill>
                  <a:srgbClr val="000000"/>
                </a:solidFill>
                <a:latin typeface="Arial"/>
              </a:rPr>
              <a:t> y </a:t>
            </a:r>
            <a:r>
              <a:rPr lang="en-US" sz="2400" u="none" dirty="0" err="1">
                <a:solidFill>
                  <a:srgbClr val="000000"/>
                </a:solidFill>
                <a:latin typeface="Arial"/>
              </a:rPr>
              <a:t>garantizar</a:t>
            </a:r>
            <a:r>
              <a:rPr lang="en-US" sz="2400" u="none" dirty="0">
                <a:solidFill>
                  <a:srgbClr val="000000"/>
                </a:solidFill>
                <a:latin typeface="Arial"/>
              </a:rPr>
              <a:t> la </a:t>
            </a:r>
            <a:r>
              <a:rPr lang="en-US" sz="2400" u="none" dirty="0" err="1">
                <a:solidFill>
                  <a:srgbClr val="000000"/>
                </a:solidFill>
                <a:latin typeface="Arial"/>
              </a:rPr>
              <a:t>satisfacción</a:t>
            </a:r>
            <a:r>
              <a:rPr lang="en-US" sz="2400" u="none" dirty="0">
                <a:solidFill>
                  <a:srgbClr val="000000"/>
                </a:solidFill>
                <a:latin typeface="Arial"/>
              </a:rPr>
              <a:t>.</a:t>
            </a:r>
          </a:p>
          <a:p>
            <a:pPr algn="just">
              <a:lnSpc>
                <a:spcPts val="3770"/>
              </a:lnSpc>
              <a:spcBef>
                <a:spcPct val="0"/>
              </a:spcBef>
            </a:pPr>
            <a:endParaRPr lang="en-US" sz="2400" u="none" dirty="0">
              <a:solidFill>
                <a:srgbClr val="000000"/>
              </a:solidFill>
              <a:latin typeface="Arial"/>
            </a:endParaRPr>
          </a:p>
          <a:p>
            <a:pPr marL="561341" lvl="1" indent="-280670" algn="just">
              <a:lnSpc>
                <a:spcPts val="3770"/>
              </a:lnSpc>
              <a:spcBef>
                <a:spcPct val="0"/>
              </a:spcBef>
              <a:buFont typeface="Arial"/>
              <a:buChar char="•"/>
            </a:pPr>
            <a:r>
              <a:rPr lang="en-US" sz="2400" u="none" dirty="0" err="1">
                <a:solidFill>
                  <a:srgbClr val="60C6CF"/>
                </a:solidFill>
                <a:latin typeface="Arial Bold"/>
              </a:rPr>
              <a:t>Mayores</a:t>
            </a:r>
            <a:r>
              <a:rPr lang="en-US" sz="2400" u="none" dirty="0">
                <a:solidFill>
                  <a:srgbClr val="60C6CF"/>
                </a:solidFill>
                <a:latin typeface="Arial Bold"/>
              </a:rPr>
              <a:t> </a:t>
            </a:r>
            <a:r>
              <a:rPr lang="en-US" sz="2400" u="none" dirty="0" err="1">
                <a:solidFill>
                  <a:srgbClr val="60C6CF"/>
                </a:solidFill>
                <a:latin typeface="Arial Bold"/>
              </a:rPr>
              <a:t>ingresos</a:t>
            </a:r>
            <a:r>
              <a:rPr lang="en-US" sz="2400" u="none" dirty="0">
                <a:solidFill>
                  <a:srgbClr val="60C6CF"/>
                </a:solidFill>
                <a:latin typeface="Arial Bold"/>
              </a:rPr>
              <a:t> </a:t>
            </a:r>
            <a:r>
              <a:rPr lang="en-US" sz="2400" u="none" dirty="0" err="1">
                <a:solidFill>
                  <a:srgbClr val="60C6CF"/>
                </a:solidFill>
                <a:latin typeface="Arial Bold"/>
              </a:rPr>
              <a:t>económicos</a:t>
            </a:r>
            <a:endParaRPr lang="en-US" sz="2400" u="none" dirty="0">
              <a:solidFill>
                <a:srgbClr val="60C6CF"/>
              </a:solidFill>
              <a:latin typeface="Arial Bold"/>
            </a:endParaRPr>
          </a:p>
          <a:p>
            <a:pPr algn="just">
              <a:lnSpc>
                <a:spcPts val="3770"/>
              </a:lnSpc>
              <a:spcBef>
                <a:spcPct val="0"/>
              </a:spcBef>
            </a:pPr>
            <a:endParaRPr lang="en-US" sz="2400" u="none" dirty="0">
              <a:solidFill>
                <a:srgbClr val="60C6CF"/>
              </a:solidFill>
              <a:latin typeface="Arial Bold"/>
            </a:endParaRPr>
          </a:p>
          <a:p>
            <a:pPr algn="just">
              <a:lnSpc>
                <a:spcPts val="3770"/>
              </a:lnSpc>
              <a:spcBef>
                <a:spcPct val="0"/>
              </a:spcBef>
            </a:pPr>
            <a:r>
              <a:rPr lang="en-US" sz="2400" u="none" dirty="0">
                <a:solidFill>
                  <a:srgbClr val="000000"/>
                </a:solidFill>
                <a:latin typeface="Arial"/>
              </a:rPr>
              <a:t>      Los </a:t>
            </a:r>
            <a:r>
              <a:rPr lang="en-US" sz="2400" u="none" dirty="0" err="1">
                <a:solidFill>
                  <a:srgbClr val="000000"/>
                </a:solidFill>
                <a:latin typeface="Arial"/>
              </a:rPr>
              <a:t>beneficios</a:t>
            </a:r>
            <a:r>
              <a:rPr lang="en-US" sz="2400" u="none" dirty="0">
                <a:solidFill>
                  <a:srgbClr val="000000"/>
                </a:solidFill>
                <a:latin typeface="Arial"/>
              </a:rPr>
              <a:t> </a:t>
            </a:r>
            <a:r>
              <a:rPr lang="en-US" sz="2400" u="none" dirty="0" err="1">
                <a:solidFill>
                  <a:srgbClr val="000000"/>
                </a:solidFill>
                <a:latin typeface="Arial"/>
              </a:rPr>
              <a:t>anteriormente</a:t>
            </a:r>
            <a:r>
              <a:rPr lang="en-US" sz="2400" u="none" dirty="0">
                <a:solidFill>
                  <a:srgbClr val="000000"/>
                </a:solidFill>
                <a:latin typeface="Arial"/>
              </a:rPr>
              <a:t> </a:t>
            </a:r>
            <a:r>
              <a:rPr lang="en-US" sz="2400" u="none" dirty="0" err="1">
                <a:solidFill>
                  <a:srgbClr val="000000"/>
                </a:solidFill>
                <a:latin typeface="Arial"/>
              </a:rPr>
              <a:t>mencionados</a:t>
            </a:r>
            <a:r>
              <a:rPr lang="en-US" sz="2400" u="none" dirty="0">
                <a:solidFill>
                  <a:srgbClr val="000000"/>
                </a:solidFill>
                <a:latin typeface="Arial"/>
              </a:rPr>
              <a:t> </a:t>
            </a:r>
            <a:r>
              <a:rPr lang="en-US" sz="2400" u="none" dirty="0" err="1">
                <a:solidFill>
                  <a:srgbClr val="000000"/>
                </a:solidFill>
                <a:latin typeface="Arial"/>
              </a:rPr>
              <a:t>tienen</a:t>
            </a:r>
            <a:r>
              <a:rPr lang="en-US" sz="2400" u="none" dirty="0">
                <a:solidFill>
                  <a:srgbClr val="000000"/>
                </a:solidFill>
                <a:latin typeface="Arial"/>
              </a:rPr>
              <a:t> un </a:t>
            </a:r>
            <a:r>
              <a:rPr lang="en-US" sz="2400" u="none" dirty="0" err="1">
                <a:solidFill>
                  <a:srgbClr val="000000"/>
                </a:solidFill>
                <a:latin typeface="Arial"/>
              </a:rPr>
              <a:t>impacto</a:t>
            </a:r>
            <a:r>
              <a:rPr lang="en-US" sz="2400" u="none" dirty="0">
                <a:solidFill>
                  <a:srgbClr val="000000"/>
                </a:solidFill>
                <a:latin typeface="Arial"/>
              </a:rPr>
              <a:t> </a:t>
            </a:r>
            <a:r>
              <a:rPr lang="en-US" sz="2400" u="none" dirty="0" err="1">
                <a:solidFill>
                  <a:srgbClr val="000000"/>
                </a:solidFill>
                <a:latin typeface="Arial"/>
              </a:rPr>
              <a:t>directo</a:t>
            </a:r>
            <a:r>
              <a:rPr lang="en-US" sz="2400" u="none" dirty="0">
                <a:solidFill>
                  <a:srgbClr val="000000"/>
                </a:solidFill>
                <a:latin typeface="Arial"/>
              </a:rPr>
              <a:t> </a:t>
            </a:r>
            <a:r>
              <a:rPr lang="en-US" sz="2400" u="none" dirty="0" err="1">
                <a:solidFill>
                  <a:srgbClr val="000000"/>
                </a:solidFill>
                <a:latin typeface="Arial"/>
              </a:rPr>
              <a:t>en</a:t>
            </a:r>
            <a:r>
              <a:rPr lang="en-US" sz="2400" u="none" dirty="0">
                <a:solidFill>
                  <a:srgbClr val="000000"/>
                </a:solidFill>
                <a:latin typeface="Arial"/>
              </a:rPr>
              <a:t> </a:t>
            </a:r>
            <a:r>
              <a:rPr lang="en-US" sz="2400" u="none" dirty="0" err="1">
                <a:solidFill>
                  <a:srgbClr val="000000"/>
                </a:solidFill>
                <a:latin typeface="Arial"/>
              </a:rPr>
              <a:t>el</a:t>
            </a:r>
            <a:r>
              <a:rPr lang="en-US" sz="2400" u="none" dirty="0">
                <a:solidFill>
                  <a:srgbClr val="000000"/>
                </a:solidFill>
                <a:latin typeface="Arial"/>
              </a:rPr>
              <a:t> </a:t>
            </a:r>
            <a:r>
              <a:rPr lang="en-US" sz="2400" u="none" dirty="0" err="1">
                <a:solidFill>
                  <a:srgbClr val="000000"/>
                </a:solidFill>
                <a:latin typeface="Arial"/>
              </a:rPr>
              <a:t>crecimiento</a:t>
            </a:r>
            <a:r>
              <a:rPr lang="en-US" sz="2400" u="none" dirty="0">
                <a:solidFill>
                  <a:srgbClr val="000000"/>
                </a:solidFill>
                <a:latin typeface="Arial"/>
              </a:rPr>
              <a:t> de </a:t>
            </a:r>
            <a:r>
              <a:rPr lang="en-US" sz="2400" u="none" dirty="0" err="1">
                <a:solidFill>
                  <a:srgbClr val="000000"/>
                </a:solidFill>
                <a:latin typeface="Arial"/>
              </a:rPr>
              <a:t>los</a:t>
            </a:r>
            <a:r>
              <a:rPr lang="en-US" sz="2400" u="none" dirty="0">
                <a:solidFill>
                  <a:srgbClr val="000000"/>
                </a:solidFill>
                <a:latin typeface="Arial"/>
              </a:rPr>
              <a:t> </a:t>
            </a:r>
            <a:r>
              <a:rPr lang="en-US" sz="2400" u="none" dirty="0" err="1">
                <a:solidFill>
                  <a:srgbClr val="000000"/>
                </a:solidFill>
                <a:latin typeface="Arial"/>
              </a:rPr>
              <a:t>ingresos</a:t>
            </a:r>
            <a:r>
              <a:rPr lang="en-US" sz="2400" u="none" dirty="0">
                <a:solidFill>
                  <a:srgbClr val="000000"/>
                </a:solidFill>
                <a:latin typeface="Arial"/>
              </a:rPr>
              <a:t> de </a:t>
            </a:r>
            <a:r>
              <a:rPr lang="en-US" sz="2400" u="none" dirty="0" err="1">
                <a:solidFill>
                  <a:srgbClr val="000000"/>
                </a:solidFill>
                <a:latin typeface="Arial"/>
              </a:rPr>
              <a:t>su</a:t>
            </a:r>
            <a:r>
              <a:rPr lang="en-US" sz="2400" u="none" dirty="0">
                <a:solidFill>
                  <a:srgbClr val="000000"/>
                </a:solidFill>
                <a:latin typeface="Arial"/>
              </a:rPr>
              <a:t> </a:t>
            </a:r>
            <a:r>
              <a:rPr lang="en-US" sz="2400" u="none" dirty="0" err="1">
                <a:solidFill>
                  <a:srgbClr val="000000"/>
                </a:solidFill>
                <a:latin typeface="Arial"/>
              </a:rPr>
              <a:t>negocio</a:t>
            </a:r>
            <a:r>
              <a:rPr lang="en-US" sz="2400" u="none" dirty="0">
                <a:solidFill>
                  <a:srgbClr val="000000"/>
                </a:solidFill>
                <a:latin typeface="Arial"/>
              </a:rPr>
              <a:t>. Al </a:t>
            </a:r>
            <a:r>
              <a:rPr lang="en-US" sz="2400" u="none" dirty="0" err="1">
                <a:solidFill>
                  <a:srgbClr val="000000"/>
                </a:solidFill>
                <a:latin typeface="Arial"/>
              </a:rPr>
              <a:t>invertir</a:t>
            </a:r>
            <a:r>
              <a:rPr lang="en-US" sz="2400" u="none" dirty="0">
                <a:solidFill>
                  <a:srgbClr val="000000"/>
                </a:solidFill>
                <a:latin typeface="Arial"/>
              </a:rPr>
              <a:t> </a:t>
            </a:r>
            <a:r>
              <a:rPr lang="en-US" sz="2400" u="none" dirty="0" err="1">
                <a:solidFill>
                  <a:srgbClr val="000000"/>
                </a:solidFill>
                <a:latin typeface="Arial"/>
              </a:rPr>
              <a:t>en</a:t>
            </a:r>
            <a:r>
              <a:rPr lang="en-US" sz="2400" u="none" dirty="0">
                <a:solidFill>
                  <a:srgbClr val="000000"/>
                </a:solidFill>
                <a:latin typeface="Arial"/>
              </a:rPr>
              <a:t> </a:t>
            </a:r>
            <a:r>
              <a:rPr lang="en-US" sz="2400" u="none" dirty="0" err="1">
                <a:solidFill>
                  <a:srgbClr val="000000"/>
                </a:solidFill>
                <a:latin typeface="Arial"/>
              </a:rPr>
              <a:t>digitalización</a:t>
            </a:r>
            <a:r>
              <a:rPr lang="en-US" sz="2400" u="none" dirty="0">
                <a:solidFill>
                  <a:srgbClr val="000000"/>
                </a:solidFill>
                <a:latin typeface="Arial"/>
              </a:rPr>
              <a:t>, las </a:t>
            </a:r>
            <a:r>
              <a:rPr lang="en-US" sz="2400" u="none" dirty="0" err="1">
                <a:solidFill>
                  <a:srgbClr val="000000"/>
                </a:solidFill>
                <a:latin typeface="Arial"/>
              </a:rPr>
              <a:t>oportunidades</a:t>
            </a:r>
            <a:r>
              <a:rPr lang="en-US" sz="2400" u="none" dirty="0">
                <a:solidFill>
                  <a:srgbClr val="000000"/>
                </a:solidFill>
                <a:latin typeface="Arial"/>
              </a:rPr>
              <a:t> de </a:t>
            </a:r>
            <a:r>
              <a:rPr lang="en-US" sz="2400" u="none" dirty="0" err="1">
                <a:solidFill>
                  <a:srgbClr val="000000"/>
                </a:solidFill>
                <a:latin typeface="Arial"/>
              </a:rPr>
              <a:t>aumentar</a:t>
            </a:r>
            <a:r>
              <a:rPr lang="en-US" sz="2400" u="none" dirty="0">
                <a:solidFill>
                  <a:srgbClr val="000000"/>
                </a:solidFill>
                <a:latin typeface="Arial"/>
              </a:rPr>
              <a:t> las </a:t>
            </a:r>
            <a:r>
              <a:rPr lang="en-US" sz="2400" u="none" dirty="0" err="1">
                <a:solidFill>
                  <a:srgbClr val="000000"/>
                </a:solidFill>
                <a:latin typeface="Arial"/>
              </a:rPr>
              <a:t>ganancias</a:t>
            </a:r>
            <a:r>
              <a:rPr lang="en-US" sz="2400" u="none" dirty="0">
                <a:solidFill>
                  <a:srgbClr val="000000"/>
                </a:solidFill>
                <a:latin typeface="Arial"/>
              </a:rPr>
              <a:t> son </a:t>
            </a:r>
            <a:r>
              <a:rPr lang="en-US" sz="2400" u="none" dirty="0" err="1">
                <a:solidFill>
                  <a:srgbClr val="000000"/>
                </a:solidFill>
                <a:latin typeface="Arial"/>
              </a:rPr>
              <a:t>virtualmente</a:t>
            </a:r>
            <a:r>
              <a:rPr lang="en-US" sz="2400" u="none" dirty="0">
                <a:solidFill>
                  <a:srgbClr val="000000"/>
                </a:solidFill>
                <a:latin typeface="Arial"/>
              </a:rPr>
              <a:t> </a:t>
            </a:r>
            <a:r>
              <a:rPr lang="en-US" sz="2400" u="none" dirty="0" err="1">
                <a:solidFill>
                  <a:srgbClr val="000000"/>
                </a:solidFill>
                <a:latin typeface="Arial"/>
              </a:rPr>
              <a:t>ilimitadas</a:t>
            </a:r>
            <a:r>
              <a:rPr lang="en-US" sz="2400" u="none" dirty="0">
                <a:solidFill>
                  <a:srgbClr val="000000"/>
                </a:solidFill>
                <a:latin typeface="Arial"/>
              </a:rPr>
              <a:t>.</a:t>
            </a:r>
          </a:p>
          <a:p>
            <a:pPr algn="just">
              <a:lnSpc>
                <a:spcPts val="1739"/>
              </a:lnSpc>
              <a:spcBef>
                <a:spcPct val="0"/>
              </a:spcBef>
            </a:pPr>
            <a:endParaRPr lang="en-US" sz="2600" u="none" dirty="0">
              <a:solidFill>
                <a:srgbClr val="000000"/>
              </a:solidFill>
              <a:latin typeface="Arial"/>
            </a:endParaRPr>
          </a:p>
          <a:p>
            <a:pPr algn="just">
              <a:lnSpc>
                <a:spcPts val="1739"/>
              </a:lnSpc>
              <a:spcBef>
                <a:spcPct val="0"/>
              </a:spcBef>
            </a:pPr>
            <a:endParaRPr lang="en-US" sz="2600" u="none" dirty="0">
              <a:solidFill>
                <a:srgbClr val="000000"/>
              </a:solidFill>
              <a:latin typeface="Arial"/>
            </a:endParaRPr>
          </a:p>
          <a:p>
            <a:pPr algn="just">
              <a:lnSpc>
                <a:spcPts val="1739"/>
              </a:lnSpc>
              <a:spcBef>
                <a:spcPct val="0"/>
              </a:spcBef>
            </a:pPr>
            <a:endParaRPr lang="en-US" sz="2600" u="none" dirty="0">
              <a:solidFill>
                <a:srgbClr val="000000"/>
              </a:solidFill>
              <a:latin typeface="Arial"/>
            </a:endParaRPr>
          </a:p>
          <a:p>
            <a:pPr algn="just">
              <a:lnSpc>
                <a:spcPts val="1739"/>
              </a:lnSpc>
              <a:spcBef>
                <a:spcPct val="0"/>
              </a:spcBef>
            </a:pPr>
            <a:endParaRPr lang="en-US" sz="2600" u="none" dirty="0">
              <a:solidFill>
                <a:srgbClr val="000000"/>
              </a:solidFill>
              <a:latin typeface="Arial"/>
            </a:endParaRPr>
          </a:p>
        </p:txBody>
      </p:sp>
      <p:sp>
        <p:nvSpPr>
          <p:cNvPr id="27" name="TextBox 27"/>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6" name="TextBox 26"/>
          <p:cNvSpPr txBox="1"/>
          <p:nvPr/>
        </p:nvSpPr>
        <p:spPr>
          <a:xfrm>
            <a:off x="1817049" y="433277"/>
            <a:ext cx="10293507" cy="9648825"/>
          </a:xfrm>
          <a:prstGeom prst="rect">
            <a:avLst/>
          </a:prstGeom>
        </p:spPr>
        <p:txBody>
          <a:bodyPr lIns="0" tIns="0" rIns="0" bIns="0" rtlCol="0" anchor="t">
            <a:spAutoFit/>
          </a:bodyPr>
          <a:lstStyle/>
          <a:p>
            <a:pPr algn="just">
              <a:lnSpc>
                <a:spcPts val="1739"/>
              </a:lnSpc>
              <a:spcBef>
                <a:spcPct val="0"/>
              </a:spcBef>
            </a:pPr>
            <a:endParaRPr dirty="0"/>
          </a:p>
          <a:p>
            <a:pPr algn="just">
              <a:lnSpc>
                <a:spcPts val="1739"/>
              </a:lnSpc>
              <a:spcBef>
                <a:spcPct val="0"/>
              </a:spcBef>
            </a:pPr>
            <a:endParaRPr dirty="0"/>
          </a:p>
          <a:p>
            <a:pPr algn="just">
              <a:lnSpc>
                <a:spcPts val="1739"/>
              </a:lnSpc>
              <a:spcBef>
                <a:spcPct val="0"/>
              </a:spcBef>
            </a:pPr>
            <a:r>
              <a:rPr lang="en-US" sz="1200" u="none" dirty="0">
                <a:solidFill>
                  <a:srgbClr val="000000"/>
                </a:solidFill>
                <a:latin typeface="Arial"/>
              </a:rPr>
              <a:t>   </a:t>
            </a:r>
          </a:p>
          <a:p>
            <a:pPr algn="just">
              <a:lnSpc>
                <a:spcPts val="3769"/>
              </a:lnSpc>
              <a:spcBef>
                <a:spcPct val="0"/>
              </a:spcBef>
            </a:pPr>
            <a:endParaRPr lang="en-US" sz="1200" u="none" dirty="0">
              <a:solidFill>
                <a:srgbClr val="000000"/>
              </a:solidFill>
              <a:latin typeface="Arial"/>
            </a:endParaRPr>
          </a:p>
          <a:p>
            <a:pPr algn="just">
              <a:lnSpc>
                <a:spcPts val="3769"/>
              </a:lnSpc>
              <a:spcBef>
                <a:spcPct val="0"/>
              </a:spcBef>
            </a:pPr>
            <a:r>
              <a:rPr lang="en-US" sz="2400" u="none" dirty="0">
                <a:solidFill>
                  <a:srgbClr val="000000"/>
                </a:solidFill>
                <a:latin typeface="Arial"/>
              </a:rPr>
              <a:t>A la hora de </a:t>
            </a:r>
            <a:r>
              <a:rPr lang="en-US" sz="2400" u="none" dirty="0" err="1">
                <a:solidFill>
                  <a:srgbClr val="000000"/>
                </a:solidFill>
                <a:latin typeface="Arial"/>
              </a:rPr>
              <a:t>diseñar</a:t>
            </a:r>
            <a:r>
              <a:rPr lang="en-US" sz="2400" u="none" dirty="0">
                <a:solidFill>
                  <a:srgbClr val="000000"/>
                </a:solidFill>
                <a:latin typeface="Arial"/>
              </a:rPr>
              <a:t> </a:t>
            </a:r>
            <a:r>
              <a:rPr lang="en-US" sz="2400" u="none" dirty="0" err="1">
                <a:solidFill>
                  <a:srgbClr val="000000"/>
                </a:solidFill>
                <a:latin typeface="Arial Bold"/>
              </a:rPr>
              <a:t>estrategias</a:t>
            </a:r>
            <a:r>
              <a:rPr lang="en-US" sz="2400" u="none" dirty="0">
                <a:solidFill>
                  <a:srgbClr val="000000"/>
                </a:solidFill>
                <a:latin typeface="Arial Bold"/>
              </a:rPr>
              <a:t> </a:t>
            </a:r>
            <a:r>
              <a:rPr lang="en-US" sz="2400" u="none" dirty="0" err="1">
                <a:solidFill>
                  <a:srgbClr val="000000"/>
                </a:solidFill>
                <a:latin typeface="Arial Bold"/>
              </a:rPr>
              <a:t>digitales</a:t>
            </a:r>
            <a:r>
              <a:rPr lang="en-US" sz="2400" u="none" dirty="0">
                <a:solidFill>
                  <a:srgbClr val="000000"/>
                </a:solidFill>
                <a:latin typeface="Arial Bold"/>
              </a:rPr>
              <a:t> </a:t>
            </a:r>
            <a:r>
              <a:rPr lang="en-US" sz="2400" u="none" dirty="0">
                <a:solidFill>
                  <a:srgbClr val="000000"/>
                </a:solidFill>
                <a:latin typeface="Arial"/>
              </a:rPr>
              <a:t>es </a:t>
            </a:r>
            <a:r>
              <a:rPr lang="en-US" sz="2400" u="none" dirty="0" err="1">
                <a:solidFill>
                  <a:srgbClr val="000000"/>
                </a:solidFill>
                <a:latin typeface="Arial"/>
              </a:rPr>
              <a:t>esencial</a:t>
            </a:r>
            <a:r>
              <a:rPr lang="en-US" sz="2400" u="none" dirty="0">
                <a:solidFill>
                  <a:srgbClr val="000000"/>
                </a:solidFill>
                <a:latin typeface="Arial"/>
              </a:rPr>
              <a:t>:</a:t>
            </a:r>
          </a:p>
          <a:p>
            <a:pPr algn="just">
              <a:lnSpc>
                <a:spcPts val="3769"/>
              </a:lnSpc>
              <a:spcBef>
                <a:spcPct val="0"/>
              </a:spcBef>
            </a:pPr>
            <a:endParaRPr lang="en-US" sz="2400" u="none" dirty="0">
              <a:solidFill>
                <a:srgbClr val="000000"/>
              </a:solidFill>
              <a:latin typeface="Arial"/>
            </a:endParaRPr>
          </a:p>
          <a:p>
            <a:pPr marL="561332" lvl="1" indent="-280666" algn="just">
              <a:lnSpc>
                <a:spcPts val="3769"/>
              </a:lnSpc>
              <a:spcBef>
                <a:spcPct val="0"/>
              </a:spcBef>
              <a:buFont typeface="Arial"/>
              <a:buChar char="•"/>
            </a:pPr>
            <a:r>
              <a:rPr lang="en-US" sz="2400" u="none" dirty="0" err="1">
                <a:solidFill>
                  <a:srgbClr val="000000"/>
                </a:solidFill>
                <a:latin typeface="Arial Bold"/>
              </a:rPr>
              <a:t>Definir</a:t>
            </a:r>
            <a:r>
              <a:rPr lang="en-US" sz="2400" u="none" dirty="0">
                <a:solidFill>
                  <a:srgbClr val="000000"/>
                </a:solidFill>
                <a:latin typeface="Arial Bold"/>
              </a:rPr>
              <a:t> </a:t>
            </a:r>
            <a:r>
              <a:rPr lang="en-US" sz="2400" u="none" dirty="0" err="1">
                <a:solidFill>
                  <a:srgbClr val="000000"/>
                </a:solidFill>
                <a:latin typeface="Arial Bold"/>
              </a:rPr>
              <a:t>los</a:t>
            </a:r>
            <a:r>
              <a:rPr lang="en-US" sz="2400" u="none" dirty="0">
                <a:solidFill>
                  <a:srgbClr val="000000"/>
                </a:solidFill>
                <a:latin typeface="Arial Bold"/>
              </a:rPr>
              <a:t> </a:t>
            </a:r>
            <a:r>
              <a:rPr lang="en-US" sz="2400" u="none" dirty="0" err="1">
                <a:solidFill>
                  <a:srgbClr val="000000"/>
                </a:solidFill>
                <a:latin typeface="Arial Bold"/>
              </a:rPr>
              <a:t>objetivos</a:t>
            </a:r>
            <a:r>
              <a:rPr lang="en-US" sz="2400" u="none" dirty="0">
                <a:solidFill>
                  <a:srgbClr val="000000"/>
                </a:solidFill>
                <a:latin typeface="Arial Bold"/>
              </a:rPr>
              <a:t>. </a:t>
            </a:r>
            <a:r>
              <a:rPr lang="en-US" sz="2400" u="none" dirty="0" err="1">
                <a:solidFill>
                  <a:srgbClr val="000000"/>
                </a:solidFill>
                <a:latin typeface="Arial"/>
              </a:rPr>
              <a:t>Incrementar</a:t>
            </a:r>
            <a:r>
              <a:rPr lang="en-US" sz="2400" u="none" dirty="0">
                <a:solidFill>
                  <a:srgbClr val="000000"/>
                </a:solidFill>
                <a:latin typeface="Arial"/>
              </a:rPr>
              <a:t> las </a:t>
            </a:r>
            <a:r>
              <a:rPr lang="en-US" sz="2400" u="none" dirty="0" err="1">
                <a:solidFill>
                  <a:srgbClr val="000000"/>
                </a:solidFill>
                <a:latin typeface="Arial"/>
              </a:rPr>
              <a:t>ventas</a:t>
            </a:r>
            <a:r>
              <a:rPr lang="en-US" sz="2400" u="none" dirty="0">
                <a:solidFill>
                  <a:srgbClr val="000000"/>
                </a:solidFill>
                <a:latin typeface="Arial"/>
              </a:rPr>
              <a:t>, </a:t>
            </a:r>
            <a:r>
              <a:rPr lang="en-US" sz="2400" u="none" dirty="0" err="1">
                <a:solidFill>
                  <a:srgbClr val="000000"/>
                </a:solidFill>
                <a:latin typeface="Arial"/>
              </a:rPr>
              <a:t>fidelizar</a:t>
            </a:r>
            <a:r>
              <a:rPr lang="en-US" sz="2400" u="none" dirty="0">
                <a:solidFill>
                  <a:srgbClr val="000000"/>
                </a:solidFill>
                <a:latin typeface="Arial"/>
              </a:rPr>
              <a:t> a la </a:t>
            </a:r>
            <a:r>
              <a:rPr lang="en-US" sz="2400" u="none" dirty="0" err="1">
                <a:solidFill>
                  <a:srgbClr val="000000"/>
                </a:solidFill>
                <a:latin typeface="Arial"/>
              </a:rPr>
              <a:t>clientela</a:t>
            </a:r>
            <a:r>
              <a:rPr lang="en-US" sz="2400" u="none" dirty="0">
                <a:solidFill>
                  <a:srgbClr val="000000"/>
                </a:solidFill>
                <a:latin typeface="Arial"/>
              </a:rPr>
              <a:t>, </a:t>
            </a:r>
            <a:r>
              <a:rPr lang="en-US" sz="2400" u="none" dirty="0" err="1">
                <a:solidFill>
                  <a:srgbClr val="000000"/>
                </a:solidFill>
                <a:latin typeface="Arial"/>
              </a:rPr>
              <a:t>mejorar</a:t>
            </a:r>
            <a:r>
              <a:rPr lang="en-US" sz="2400" u="none" dirty="0">
                <a:solidFill>
                  <a:srgbClr val="000000"/>
                </a:solidFill>
                <a:latin typeface="Arial"/>
              </a:rPr>
              <a:t> la imagen de la </a:t>
            </a:r>
            <a:r>
              <a:rPr lang="en-US" sz="2400" u="none" dirty="0" err="1">
                <a:solidFill>
                  <a:srgbClr val="000000"/>
                </a:solidFill>
                <a:latin typeface="Arial"/>
              </a:rPr>
              <a:t>marca</a:t>
            </a:r>
            <a:r>
              <a:rPr lang="en-US" sz="2400" u="none" dirty="0">
                <a:solidFill>
                  <a:srgbClr val="000000"/>
                </a:solidFill>
                <a:latin typeface="Arial"/>
              </a:rPr>
              <a:t>, entre </a:t>
            </a:r>
            <a:r>
              <a:rPr lang="en-US" sz="2400" u="none" dirty="0" err="1">
                <a:solidFill>
                  <a:srgbClr val="000000"/>
                </a:solidFill>
                <a:latin typeface="Arial"/>
              </a:rPr>
              <a:t>otras</a:t>
            </a:r>
            <a:r>
              <a:rPr lang="en-US" sz="2400" u="none" dirty="0">
                <a:solidFill>
                  <a:srgbClr val="000000"/>
                </a:solidFill>
                <a:latin typeface="Arial"/>
              </a:rPr>
              <a:t>. En </a:t>
            </a:r>
            <a:r>
              <a:rPr lang="en-US" sz="2400" u="none" dirty="0" err="1">
                <a:solidFill>
                  <a:srgbClr val="000000"/>
                </a:solidFill>
                <a:latin typeface="Arial"/>
              </a:rPr>
              <a:t>función</a:t>
            </a:r>
            <a:r>
              <a:rPr lang="en-US" sz="2400" u="none" dirty="0">
                <a:solidFill>
                  <a:srgbClr val="000000"/>
                </a:solidFill>
                <a:latin typeface="Arial"/>
              </a:rPr>
              <a:t> del </a:t>
            </a:r>
            <a:r>
              <a:rPr lang="en-US" sz="2400" u="none" dirty="0" err="1">
                <a:solidFill>
                  <a:srgbClr val="000000"/>
                </a:solidFill>
                <a:latin typeface="Arial"/>
              </a:rPr>
              <a:t>objetivo</a:t>
            </a:r>
            <a:r>
              <a:rPr lang="en-US" sz="2400" u="none" dirty="0">
                <a:solidFill>
                  <a:srgbClr val="000000"/>
                </a:solidFill>
                <a:latin typeface="Arial"/>
              </a:rPr>
              <a:t> que </a:t>
            </a:r>
            <a:r>
              <a:rPr lang="en-US" sz="2400" u="none" dirty="0" err="1">
                <a:solidFill>
                  <a:srgbClr val="000000"/>
                </a:solidFill>
                <a:latin typeface="Arial"/>
              </a:rPr>
              <a:t>persiga</a:t>
            </a:r>
            <a:r>
              <a:rPr lang="en-US" sz="2400" u="none" dirty="0">
                <a:solidFill>
                  <a:srgbClr val="000000"/>
                </a:solidFill>
                <a:latin typeface="Arial"/>
              </a:rPr>
              <a:t> la </a:t>
            </a:r>
            <a:r>
              <a:rPr lang="en-US" sz="2400" u="none" dirty="0" err="1">
                <a:solidFill>
                  <a:srgbClr val="000000"/>
                </a:solidFill>
                <a:latin typeface="Arial"/>
              </a:rPr>
              <a:t>empresa</a:t>
            </a:r>
            <a:r>
              <a:rPr lang="en-US" sz="2400" u="none" dirty="0">
                <a:solidFill>
                  <a:srgbClr val="000000"/>
                </a:solidFill>
                <a:latin typeface="Arial"/>
              </a:rPr>
              <a:t>, </a:t>
            </a:r>
            <a:r>
              <a:rPr lang="en-US" sz="2400" u="none" dirty="0" err="1">
                <a:solidFill>
                  <a:srgbClr val="000000"/>
                </a:solidFill>
                <a:latin typeface="Arial"/>
              </a:rPr>
              <a:t>variará</a:t>
            </a:r>
            <a:r>
              <a:rPr lang="en-US" sz="2400" u="none" dirty="0">
                <a:solidFill>
                  <a:srgbClr val="000000"/>
                </a:solidFill>
                <a:latin typeface="Arial"/>
              </a:rPr>
              <a:t> la </a:t>
            </a:r>
            <a:r>
              <a:rPr lang="en-US" sz="2400" u="none" dirty="0" err="1">
                <a:solidFill>
                  <a:srgbClr val="000000"/>
                </a:solidFill>
                <a:latin typeface="Arial"/>
              </a:rPr>
              <a:t>estrategia</a:t>
            </a:r>
            <a:r>
              <a:rPr lang="en-US" sz="2400" u="none" dirty="0">
                <a:solidFill>
                  <a:srgbClr val="000000"/>
                </a:solidFill>
                <a:latin typeface="Arial"/>
              </a:rPr>
              <a:t> digital a </a:t>
            </a:r>
            <a:r>
              <a:rPr lang="en-US" sz="2400" u="none" dirty="0" err="1">
                <a:solidFill>
                  <a:srgbClr val="000000"/>
                </a:solidFill>
                <a:latin typeface="Arial"/>
              </a:rPr>
              <a:t>llevar</a:t>
            </a:r>
            <a:r>
              <a:rPr lang="en-US" sz="2400" u="none" dirty="0">
                <a:solidFill>
                  <a:srgbClr val="000000"/>
                </a:solidFill>
                <a:latin typeface="Arial"/>
              </a:rPr>
              <a:t> a </a:t>
            </a:r>
            <a:r>
              <a:rPr lang="en-US" sz="2400" u="none" dirty="0" err="1">
                <a:solidFill>
                  <a:srgbClr val="000000"/>
                </a:solidFill>
                <a:latin typeface="Arial"/>
              </a:rPr>
              <a:t>cabo</a:t>
            </a:r>
            <a:r>
              <a:rPr lang="en-US" sz="2400" u="none" dirty="0">
                <a:solidFill>
                  <a:srgbClr val="000000"/>
                </a:solidFill>
                <a:latin typeface="Arial"/>
              </a:rPr>
              <a:t>. </a:t>
            </a:r>
          </a:p>
          <a:p>
            <a:pPr algn="just">
              <a:lnSpc>
                <a:spcPts val="3769"/>
              </a:lnSpc>
              <a:spcBef>
                <a:spcPct val="0"/>
              </a:spcBef>
            </a:pPr>
            <a:endParaRPr lang="en-US" sz="2400" u="none" dirty="0">
              <a:solidFill>
                <a:srgbClr val="000000"/>
              </a:solidFill>
              <a:latin typeface="Arial"/>
            </a:endParaRPr>
          </a:p>
          <a:p>
            <a:pPr marL="561332" lvl="1" indent="-280666" algn="just">
              <a:lnSpc>
                <a:spcPts val="3769"/>
              </a:lnSpc>
              <a:spcBef>
                <a:spcPct val="0"/>
              </a:spcBef>
              <a:buFont typeface="Arial"/>
              <a:buChar char="•"/>
            </a:pPr>
            <a:r>
              <a:rPr lang="en-US" sz="2400" u="none" dirty="0" err="1">
                <a:solidFill>
                  <a:srgbClr val="000000"/>
                </a:solidFill>
                <a:latin typeface="Arial Bold"/>
              </a:rPr>
              <a:t>Identificar</a:t>
            </a:r>
            <a:r>
              <a:rPr lang="en-US" sz="2400" u="none" dirty="0">
                <a:solidFill>
                  <a:srgbClr val="000000"/>
                </a:solidFill>
                <a:latin typeface="Arial"/>
              </a:rPr>
              <a:t> </a:t>
            </a:r>
            <a:r>
              <a:rPr lang="en-US" sz="2400" u="none" dirty="0" err="1">
                <a:solidFill>
                  <a:srgbClr val="000000"/>
                </a:solidFill>
                <a:latin typeface="Arial"/>
              </a:rPr>
              <a:t>cómo</a:t>
            </a:r>
            <a:r>
              <a:rPr lang="en-US" sz="2400" u="none" dirty="0">
                <a:solidFill>
                  <a:srgbClr val="000000"/>
                </a:solidFill>
                <a:latin typeface="Arial"/>
              </a:rPr>
              <a:t> </a:t>
            </a:r>
            <a:r>
              <a:rPr lang="en-US" sz="2400" u="none" dirty="0" err="1">
                <a:solidFill>
                  <a:srgbClr val="000000"/>
                </a:solidFill>
                <a:latin typeface="Arial"/>
              </a:rPr>
              <a:t>los</a:t>
            </a:r>
            <a:r>
              <a:rPr lang="en-US" sz="2400" u="none" dirty="0">
                <a:solidFill>
                  <a:srgbClr val="000000"/>
                </a:solidFill>
                <a:latin typeface="Arial"/>
              </a:rPr>
              <a:t> </a:t>
            </a:r>
            <a:r>
              <a:rPr lang="en-US" sz="2400" u="none" dirty="0" err="1">
                <a:solidFill>
                  <a:srgbClr val="000000"/>
                </a:solidFill>
                <a:latin typeface="Arial Bold"/>
              </a:rPr>
              <a:t>cambios</a:t>
            </a:r>
            <a:r>
              <a:rPr lang="en-US" sz="2400" u="none" dirty="0">
                <a:solidFill>
                  <a:srgbClr val="000000"/>
                </a:solidFill>
                <a:latin typeface="Arial Bold"/>
              </a:rPr>
              <a:t> </a:t>
            </a:r>
            <a:r>
              <a:rPr lang="en-US" sz="2400" u="none" dirty="0" err="1">
                <a:solidFill>
                  <a:srgbClr val="000000"/>
                </a:solidFill>
                <a:latin typeface="Arial"/>
              </a:rPr>
              <a:t>digitales</a:t>
            </a:r>
            <a:r>
              <a:rPr lang="en-US" sz="2400" u="none" dirty="0">
                <a:solidFill>
                  <a:srgbClr val="000000"/>
                </a:solidFill>
                <a:latin typeface="Arial"/>
              </a:rPr>
              <a:t> </a:t>
            </a:r>
            <a:r>
              <a:rPr lang="en-US" sz="2400" u="none" dirty="0" err="1">
                <a:solidFill>
                  <a:srgbClr val="000000"/>
                </a:solidFill>
                <a:latin typeface="Arial"/>
              </a:rPr>
              <a:t>pueden</a:t>
            </a:r>
            <a:r>
              <a:rPr lang="en-US" sz="2400" u="none" dirty="0">
                <a:solidFill>
                  <a:srgbClr val="000000"/>
                </a:solidFill>
                <a:latin typeface="Arial"/>
              </a:rPr>
              <a:t> </a:t>
            </a:r>
            <a:r>
              <a:rPr lang="en-US" sz="2400" u="none" dirty="0" err="1">
                <a:solidFill>
                  <a:srgbClr val="000000"/>
                </a:solidFill>
                <a:latin typeface="Arial"/>
              </a:rPr>
              <a:t>modificar</a:t>
            </a:r>
            <a:r>
              <a:rPr lang="en-US" sz="2400" u="none" dirty="0">
                <a:solidFill>
                  <a:srgbClr val="000000"/>
                </a:solidFill>
                <a:latin typeface="Arial"/>
              </a:rPr>
              <a:t> lo que </a:t>
            </a:r>
            <a:r>
              <a:rPr lang="en-US" sz="2400" u="none" dirty="0" err="1">
                <a:solidFill>
                  <a:srgbClr val="000000"/>
                </a:solidFill>
                <a:latin typeface="Arial"/>
              </a:rPr>
              <a:t>hace</a:t>
            </a:r>
            <a:r>
              <a:rPr lang="en-US" sz="2400" u="none" dirty="0">
                <a:solidFill>
                  <a:srgbClr val="000000"/>
                </a:solidFill>
                <a:latin typeface="Arial"/>
              </a:rPr>
              <a:t> la </a:t>
            </a:r>
            <a:r>
              <a:rPr lang="en-US" sz="2400" u="none" dirty="0" err="1">
                <a:solidFill>
                  <a:srgbClr val="000000"/>
                </a:solidFill>
                <a:latin typeface="Arial"/>
              </a:rPr>
              <a:t>empresa</a:t>
            </a:r>
            <a:r>
              <a:rPr lang="en-US" sz="2400" u="none" dirty="0">
                <a:solidFill>
                  <a:srgbClr val="000000"/>
                </a:solidFill>
                <a:latin typeface="Arial"/>
              </a:rPr>
              <a:t>. </a:t>
            </a:r>
            <a:r>
              <a:rPr lang="en-US" sz="2400" u="none" dirty="0" err="1">
                <a:solidFill>
                  <a:srgbClr val="000000"/>
                </a:solidFill>
                <a:latin typeface="Arial"/>
              </a:rPr>
              <a:t>Esto</a:t>
            </a:r>
            <a:r>
              <a:rPr lang="en-US" sz="2400" u="none" dirty="0">
                <a:solidFill>
                  <a:srgbClr val="000000"/>
                </a:solidFill>
                <a:latin typeface="Arial"/>
              </a:rPr>
              <a:t> </a:t>
            </a:r>
            <a:r>
              <a:rPr lang="en-US" sz="2400" u="none" dirty="0" err="1">
                <a:solidFill>
                  <a:srgbClr val="000000"/>
                </a:solidFill>
                <a:latin typeface="Arial"/>
              </a:rPr>
              <a:t>evitará</a:t>
            </a:r>
            <a:r>
              <a:rPr lang="en-US" sz="2400" u="none" dirty="0">
                <a:solidFill>
                  <a:srgbClr val="000000"/>
                </a:solidFill>
                <a:latin typeface="Arial"/>
              </a:rPr>
              <a:t> que se </a:t>
            </a:r>
            <a:r>
              <a:rPr lang="en-US" sz="2400" u="none" dirty="0" err="1">
                <a:solidFill>
                  <a:srgbClr val="000000"/>
                </a:solidFill>
                <a:latin typeface="Arial"/>
              </a:rPr>
              <a:t>pierda</a:t>
            </a:r>
            <a:r>
              <a:rPr lang="en-US" sz="2400" u="none" dirty="0">
                <a:solidFill>
                  <a:srgbClr val="000000"/>
                </a:solidFill>
                <a:latin typeface="Arial"/>
              </a:rPr>
              <a:t> </a:t>
            </a:r>
            <a:r>
              <a:rPr lang="en-US" sz="2400" u="none" dirty="0" err="1">
                <a:solidFill>
                  <a:srgbClr val="000000"/>
                </a:solidFill>
                <a:latin typeface="Arial"/>
              </a:rPr>
              <a:t>tiempo</a:t>
            </a:r>
            <a:r>
              <a:rPr lang="en-US" sz="2400" u="none" dirty="0">
                <a:solidFill>
                  <a:srgbClr val="000000"/>
                </a:solidFill>
                <a:latin typeface="Arial"/>
              </a:rPr>
              <a:t> y </a:t>
            </a:r>
            <a:r>
              <a:rPr lang="en-US" sz="2400" u="none" dirty="0" err="1">
                <a:solidFill>
                  <a:srgbClr val="000000"/>
                </a:solidFill>
                <a:latin typeface="Arial"/>
              </a:rPr>
              <a:t>recursos</a:t>
            </a:r>
            <a:r>
              <a:rPr lang="en-US" sz="2400" u="none" dirty="0">
                <a:solidFill>
                  <a:srgbClr val="000000"/>
                </a:solidFill>
                <a:latin typeface="Arial"/>
              </a:rPr>
              <a:t> </a:t>
            </a:r>
            <a:r>
              <a:rPr lang="en-US" sz="2400" u="none" dirty="0" err="1">
                <a:solidFill>
                  <a:srgbClr val="000000"/>
                </a:solidFill>
                <a:latin typeface="Arial"/>
              </a:rPr>
              <a:t>implementando</a:t>
            </a:r>
            <a:r>
              <a:rPr lang="en-US" sz="2400" u="none" dirty="0">
                <a:solidFill>
                  <a:srgbClr val="000000"/>
                </a:solidFill>
                <a:latin typeface="Arial"/>
              </a:rPr>
              <a:t> </a:t>
            </a:r>
            <a:r>
              <a:rPr lang="en-US" sz="2400" u="none" dirty="0" err="1">
                <a:solidFill>
                  <a:srgbClr val="000000"/>
                </a:solidFill>
                <a:latin typeface="Arial"/>
              </a:rPr>
              <a:t>tecnología</a:t>
            </a:r>
            <a:r>
              <a:rPr lang="en-US" sz="2400" u="none" dirty="0">
                <a:solidFill>
                  <a:srgbClr val="000000"/>
                </a:solidFill>
                <a:latin typeface="Arial"/>
              </a:rPr>
              <a:t> que </a:t>
            </a:r>
            <a:r>
              <a:rPr lang="en-US" sz="2400" u="none" dirty="0" err="1">
                <a:solidFill>
                  <a:srgbClr val="000000"/>
                </a:solidFill>
                <a:latin typeface="Arial"/>
              </a:rPr>
              <a:t>en</a:t>
            </a:r>
            <a:r>
              <a:rPr lang="en-US" sz="2400" u="none" dirty="0">
                <a:solidFill>
                  <a:srgbClr val="000000"/>
                </a:solidFill>
                <a:latin typeface="Arial"/>
              </a:rPr>
              <a:t> </a:t>
            </a:r>
            <a:r>
              <a:rPr lang="en-US" sz="2400" u="none" dirty="0" err="1">
                <a:solidFill>
                  <a:srgbClr val="000000"/>
                </a:solidFill>
                <a:latin typeface="Arial"/>
              </a:rPr>
              <a:t>realidad</a:t>
            </a:r>
            <a:r>
              <a:rPr lang="en-US" sz="2400" u="none" dirty="0">
                <a:solidFill>
                  <a:srgbClr val="000000"/>
                </a:solidFill>
                <a:latin typeface="Arial"/>
              </a:rPr>
              <a:t> no </a:t>
            </a:r>
            <a:r>
              <a:rPr lang="en-US" sz="2400" u="none" dirty="0" err="1">
                <a:solidFill>
                  <a:srgbClr val="000000"/>
                </a:solidFill>
                <a:latin typeface="Arial"/>
              </a:rPr>
              <a:t>proporcionará</a:t>
            </a:r>
            <a:r>
              <a:rPr lang="en-US" sz="2400" u="none" dirty="0">
                <a:solidFill>
                  <a:srgbClr val="000000"/>
                </a:solidFill>
                <a:latin typeface="Arial"/>
              </a:rPr>
              <a:t> </a:t>
            </a:r>
            <a:r>
              <a:rPr lang="en-US" sz="2400" u="none" dirty="0" err="1">
                <a:solidFill>
                  <a:srgbClr val="000000"/>
                </a:solidFill>
                <a:latin typeface="Arial"/>
              </a:rPr>
              <a:t>nuevas</a:t>
            </a:r>
            <a:r>
              <a:rPr lang="en-US" sz="2400" u="none" dirty="0">
                <a:solidFill>
                  <a:srgbClr val="000000"/>
                </a:solidFill>
                <a:latin typeface="Arial"/>
              </a:rPr>
              <a:t> </a:t>
            </a:r>
            <a:r>
              <a:rPr lang="en-US" sz="2400" u="none" dirty="0" err="1">
                <a:solidFill>
                  <a:srgbClr val="000000"/>
                </a:solidFill>
                <a:latin typeface="Arial"/>
              </a:rPr>
              <a:t>ventajas</a:t>
            </a:r>
            <a:r>
              <a:rPr lang="en-US" sz="2400" u="none" dirty="0">
                <a:solidFill>
                  <a:srgbClr val="000000"/>
                </a:solidFill>
                <a:latin typeface="Arial"/>
              </a:rPr>
              <a:t> </a:t>
            </a:r>
            <a:r>
              <a:rPr lang="en-US" sz="2400" u="none" dirty="0" err="1">
                <a:solidFill>
                  <a:srgbClr val="000000"/>
                </a:solidFill>
                <a:latin typeface="Arial"/>
              </a:rPr>
              <a:t>competitivas</a:t>
            </a:r>
            <a:r>
              <a:rPr lang="en-US" sz="2400" u="none" dirty="0">
                <a:solidFill>
                  <a:srgbClr val="000000"/>
                </a:solidFill>
                <a:latin typeface="Arial"/>
              </a:rPr>
              <a:t>.</a:t>
            </a:r>
          </a:p>
          <a:p>
            <a:pPr algn="just">
              <a:lnSpc>
                <a:spcPts val="3769"/>
              </a:lnSpc>
              <a:spcBef>
                <a:spcPct val="0"/>
              </a:spcBef>
            </a:pPr>
            <a:endParaRPr lang="en-US" sz="2400" u="none" dirty="0">
              <a:solidFill>
                <a:srgbClr val="000000"/>
              </a:solidFill>
              <a:latin typeface="Arial"/>
            </a:endParaRPr>
          </a:p>
          <a:p>
            <a:pPr marL="561332" lvl="1" indent="-280666" algn="just">
              <a:lnSpc>
                <a:spcPts val="3769"/>
              </a:lnSpc>
              <a:spcBef>
                <a:spcPct val="0"/>
              </a:spcBef>
              <a:buFont typeface="Arial"/>
              <a:buChar char="•"/>
            </a:pPr>
            <a:r>
              <a:rPr lang="en-US" sz="2400" u="none" dirty="0">
                <a:solidFill>
                  <a:srgbClr val="000000"/>
                </a:solidFill>
                <a:latin typeface="Arial"/>
              </a:rPr>
              <a:t>A </a:t>
            </a:r>
            <a:r>
              <a:rPr lang="en-US" sz="2400" u="none" dirty="0" err="1">
                <a:solidFill>
                  <a:srgbClr val="000000"/>
                </a:solidFill>
                <a:latin typeface="Arial"/>
              </a:rPr>
              <a:t>partir</a:t>
            </a:r>
            <a:r>
              <a:rPr lang="en-US" sz="2400" u="none" dirty="0">
                <a:solidFill>
                  <a:srgbClr val="000000"/>
                </a:solidFill>
                <a:latin typeface="Arial"/>
              </a:rPr>
              <a:t> de </a:t>
            </a:r>
            <a:r>
              <a:rPr lang="en-US" sz="2400" u="none" dirty="0" err="1">
                <a:solidFill>
                  <a:srgbClr val="000000"/>
                </a:solidFill>
                <a:latin typeface="Arial"/>
              </a:rPr>
              <a:t>este</a:t>
            </a:r>
            <a:r>
              <a:rPr lang="en-US" sz="2400" u="none" dirty="0">
                <a:solidFill>
                  <a:srgbClr val="000000"/>
                </a:solidFill>
                <a:latin typeface="Arial"/>
              </a:rPr>
              <a:t> punto, hay que </a:t>
            </a:r>
            <a:r>
              <a:rPr lang="en-US" sz="2400" u="none" dirty="0" err="1">
                <a:solidFill>
                  <a:srgbClr val="000000"/>
                </a:solidFill>
                <a:latin typeface="Arial"/>
              </a:rPr>
              <a:t>identificar</a:t>
            </a:r>
            <a:r>
              <a:rPr lang="en-US" sz="2400" u="none" dirty="0">
                <a:solidFill>
                  <a:srgbClr val="000000"/>
                </a:solidFill>
                <a:latin typeface="Arial"/>
              </a:rPr>
              <a:t> </a:t>
            </a:r>
            <a:r>
              <a:rPr lang="en-US" sz="2400" u="none" dirty="0" err="1">
                <a:solidFill>
                  <a:srgbClr val="000000"/>
                </a:solidFill>
                <a:latin typeface="Arial"/>
              </a:rPr>
              <a:t>en</a:t>
            </a:r>
            <a:r>
              <a:rPr lang="en-US" sz="2400" u="none" dirty="0">
                <a:solidFill>
                  <a:srgbClr val="000000"/>
                </a:solidFill>
                <a:latin typeface="Arial"/>
              </a:rPr>
              <a:t> </a:t>
            </a:r>
            <a:r>
              <a:rPr lang="en-US" sz="2400" u="none" dirty="0" err="1">
                <a:solidFill>
                  <a:srgbClr val="000000"/>
                </a:solidFill>
                <a:latin typeface="Arial"/>
              </a:rPr>
              <a:t>los</a:t>
            </a:r>
            <a:r>
              <a:rPr lang="en-US" sz="2400" u="none" dirty="0">
                <a:solidFill>
                  <a:srgbClr val="000000"/>
                </a:solidFill>
                <a:latin typeface="Arial"/>
              </a:rPr>
              <a:t> </a:t>
            </a:r>
            <a:r>
              <a:rPr lang="en-US" sz="2400" u="none" dirty="0" err="1">
                <a:solidFill>
                  <a:srgbClr val="000000"/>
                </a:solidFill>
                <a:latin typeface="Arial"/>
              </a:rPr>
              <a:t>hallazgos</a:t>
            </a:r>
            <a:r>
              <a:rPr lang="en-US" sz="2400" u="none" dirty="0">
                <a:solidFill>
                  <a:srgbClr val="000000"/>
                </a:solidFill>
                <a:latin typeface="Arial"/>
              </a:rPr>
              <a:t>, las </a:t>
            </a:r>
            <a:r>
              <a:rPr lang="en-US" sz="2400" u="none" dirty="0" err="1">
                <a:solidFill>
                  <a:srgbClr val="000000"/>
                </a:solidFill>
                <a:latin typeface="Arial Bold"/>
              </a:rPr>
              <a:t>fortalezas</a:t>
            </a:r>
            <a:r>
              <a:rPr lang="en-US" sz="2400" u="none" dirty="0">
                <a:solidFill>
                  <a:srgbClr val="000000"/>
                </a:solidFill>
                <a:latin typeface="Arial Bold"/>
              </a:rPr>
              <a:t>, </a:t>
            </a:r>
            <a:r>
              <a:rPr lang="en-US" sz="2400" u="none" dirty="0" err="1">
                <a:solidFill>
                  <a:srgbClr val="000000"/>
                </a:solidFill>
                <a:latin typeface="Arial Bold"/>
              </a:rPr>
              <a:t>debilidades</a:t>
            </a:r>
            <a:r>
              <a:rPr lang="en-US" sz="2400" u="none" dirty="0">
                <a:solidFill>
                  <a:srgbClr val="000000"/>
                </a:solidFill>
                <a:latin typeface="Arial Bold"/>
              </a:rPr>
              <a:t>, </a:t>
            </a:r>
            <a:r>
              <a:rPr lang="en-US" sz="2400" u="none" dirty="0" err="1">
                <a:solidFill>
                  <a:srgbClr val="000000"/>
                </a:solidFill>
                <a:latin typeface="Arial Bold"/>
              </a:rPr>
              <a:t>oportunidades</a:t>
            </a:r>
            <a:r>
              <a:rPr lang="en-US" sz="2400" u="none" dirty="0">
                <a:solidFill>
                  <a:srgbClr val="000000"/>
                </a:solidFill>
                <a:latin typeface="Arial Bold"/>
              </a:rPr>
              <a:t> y </a:t>
            </a:r>
            <a:r>
              <a:rPr lang="en-US" sz="2400" u="none" dirty="0" err="1">
                <a:solidFill>
                  <a:srgbClr val="000000"/>
                </a:solidFill>
                <a:latin typeface="Arial Bold"/>
              </a:rPr>
              <a:t>amenazas</a:t>
            </a:r>
            <a:r>
              <a:rPr lang="en-US" sz="2400" u="none" dirty="0">
                <a:solidFill>
                  <a:srgbClr val="000000"/>
                </a:solidFill>
                <a:latin typeface="Arial"/>
              </a:rPr>
              <a:t> de </a:t>
            </a:r>
            <a:r>
              <a:rPr lang="en-US" sz="2400" u="none" dirty="0" err="1">
                <a:solidFill>
                  <a:srgbClr val="000000"/>
                </a:solidFill>
                <a:latin typeface="Arial"/>
              </a:rPr>
              <a:t>este</a:t>
            </a:r>
            <a:r>
              <a:rPr lang="en-US" sz="2400" u="none" dirty="0">
                <a:solidFill>
                  <a:srgbClr val="000000"/>
                </a:solidFill>
                <a:latin typeface="Arial"/>
              </a:rPr>
              <a:t> </a:t>
            </a:r>
            <a:r>
              <a:rPr lang="en-US" sz="2400" u="none" dirty="0" err="1">
                <a:solidFill>
                  <a:srgbClr val="000000"/>
                </a:solidFill>
                <a:latin typeface="Arial"/>
              </a:rPr>
              <a:t>contexto</a:t>
            </a:r>
            <a:r>
              <a:rPr lang="en-US" sz="2400" u="none" dirty="0">
                <a:solidFill>
                  <a:srgbClr val="000000"/>
                </a:solidFill>
                <a:latin typeface="Arial"/>
              </a:rPr>
              <a:t> digital con </a:t>
            </a:r>
            <a:r>
              <a:rPr lang="en-US" sz="2400" u="none" dirty="0" err="1">
                <a:solidFill>
                  <a:srgbClr val="000000"/>
                </a:solidFill>
                <a:latin typeface="Arial"/>
              </a:rPr>
              <a:t>respecto</a:t>
            </a:r>
            <a:r>
              <a:rPr lang="en-US" sz="2400" u="none" dirty="0">
                <a:solidFill>
                  <a:srgbClr val="000000"/>
                </a:solidFill>
                <a:latin typeface="Arial"/>
              </a:rPr>
              <a:t> a la </a:t>
            </a:r>
            <a:r>
              <a:rPr lang="en-US" sz="2400" u="none" dirty="0" err="1">
                <a:solidFill>
                  <a:srgbClr val="000000"/>
                </a:solidFill>
                <a:latin typeface="Arial"/>
              </a:rPr>
              <a:t>organización</a:t>
            </a:r>
            <a:r>
              <a:rPr lang="en-US" sz="2400" u="none" dirty="0">
                <a:solidFill>
                  <a:srgbClr val="000000"/>
                </a:solidFill>
                <a:latin typeface="Arial"/>
              </a:rPr>
              <a:t>. </a:t>
            </a:r>
          </a:p>
          <a:p>
            <a:pPr algn="just">
              <a:lnSpc>
                <a:spcPts val="3769"/>
              </a:lnSpc>
              <a:spcBef>
                <a:spcPct val="0"/>
              </a:spcBef>
            </a:pPr>
            <a:endParaRPr lang="en-US" sz="2599" u="none" dirty="0">
              <a:solidFill>
                <a:srgbClr val="000000"/>
              </a:solidFill>
              <a:latin typeface="Arial"/>
            </a:endParaRPr>
          </a:p>
          <a:p>
            <a:pPr algn="just">
              <a:lnSpc>
                <a:spcPts val="1739"/>
              </a:lnSpc>
              <a:spcBef>
                <a:spcPct val="0"/>
              </a:spcBef>
            </a:pPr>
            <a:endParaRPr lang="en-US" sz="2599" u="none" dirty="0">
              <a:solidFill>
                <a:srgbClr val="000000"/>
              </a:solidFill>
              <a:latin typeface="Arial"/>
            </a:endParaRPr>
          </a:p>
          <a:p>
            <a:pPr algn="just">
              <a:lnSpc>
                <a:spcPts val="1739"/>
              </a:lnSpc>
              <a:spcBef>
                <a:spcPct val="0"/>
              </a:spcBef>
            </a:pPr>
            <a:endParaRPr lang="en-US" sz="2599" u="none" dirty="0">
              <a:solidFill>
                <a:srgbClr val="000000"/>
              </a:solidFill>
              <a:latin typeface="Arial"/>
            </a:endParaRPr>
          </a:p>
          <a:p>
            <a:pPr algn="just">
              <a:lnSpc>
                <a:spcPts val="1739"/>
              </a:lnSpc>
              <a:spcBef>
                <a:spcPct val="0"/>
              </a:spcBef>
            </a:pPr>
            <a:endParaRPr lang="en-US" sz="2599" u="none" dirty="0">
              <a:solidFill>
                <a:srgbClr val="000000"/>
              </a:solidFill>
              <a:latin typeface="Arial"/>
            </a:endParaRPr>
          </a:p>
          <a:p>
            <a:pPr algn="just">
              <a:lnSpc>
                <a:spcPts val="1739"/>
              </a:lnSpc>
              <a:spcBef>
                <a:spcPct val="0"/>
              </a:spcBef>
            </a:pPr>
            <a:endParaRPr lang="en-US" sz="2599" u="none" dirty="0">
              <a:solidFill>
                <a:srgbClr val="000000"/>
              </a:solidFill>
              <a:latin typeface="Arial"/>
            </a:endParaRPr>
          </a:p>
        </p:txBody>
      </p:sp>
      <p:pic>
        <p:nvPicPr>
          <p:cNvPr id="27" name="Picture 27"/>
          <p:cNvPicPr>
            <a:picLocks noChangeAspect="1"/>
          </p:cNvPicPr>
          <p:nvPr/>
        </p:nvPicPr>
        <p:blipFill>
          <a:blip r:embed="rId17"/>
          <a:srcRect l="12446" r="19371"/>
          <a:stretch>
            <a:fillRect/>
          </a:stretch>
        </p:blipFill>
        <p:spPr>
          <a:xfrm>
            <a:off x="12833414" y="1564153"/>
            <a:ext cx="3388013" cy="74442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pic>
        <p:nvPicPr>
          <p:cNvPr id="25" name="Picture 25"/>
          <p:cNvPicPr>
            <a:picLocks noChangeAspect="1"/>
          </p:cNvPicPr>
          <p:nvPr/>
        </p:nvPicPr>
        <p:blipFill>
          <a:blip r:embed="rId17"/>
          <a:srcRect t="8676" b="6587"/>
          <a:stretch>
            <a:fillRect/>
          </a:stretch>
        </p:blipFill>
        <p:spPr>
          <a:xfrm>
            <a:off x="2759773" y="5487491"/>
            <a:ext cx="11778378" cy="3480732"/>
          </a:xfrm>
          <a:prstGeom prst="rect">
            <a:avLst/>
          </a:prstGeom>
        </p:spPr>
      </p:pic>
      <p:sp>
        <p:nvSpPr>
          <p:cNvPr id="26" name="TextBox 26"/>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TextBox 27"/>
          <p:cNvSpPr txBox="1"/>
          <p:nvPr/>
        </p:nvSpPr>
        <p:spPr>
          <a:xfrm>
            <a:off x="1848444" y="1026881"/>
            <a:ext cx="14372983" cy="4522648"/>
          </a:xfrm>
          <a:prstGeom prst="rect">
            <a:avLst/>
          </a:prstGeom>
        </p:spPr>
        <p:txBody>
          <a:bodyPr lIns="0" tIns="0" rIns="0" bIns="0" rtlCol="0" anchor="t">
            <a:spAutoFit/>
          </a:bodyPr>
          <a:lstStyle/>
          <a:p>
            <a:pPr algn="just">
              <a:lnSpc>
                <a:spcPts val="1739"/>
              </a:lnSpc>
              <a:spcBef>
                <a:spcPct val="0"/>
              </a:spcBef>
            </a:pPr>
            <a:endParaRPr dirty="0"/>
          </a:p>
          <a:p>
            <a:pPr algn="just">
              <a:lnSpc>
                <a:spcPts val="3770"/>
              </a:lnSpc>
              <a:spcBef>
                <a:spcPct val="0"/>
              </a:spcBef>
            </a:pPr>
            <a:endParaRPr dirty="0"/>
          </a:p>
          <a:p>
            <a:pPr algn="just">
              <a:lnSpc>
                <a:spcPts val="3770"/>
              </a:lnSpc>
              <a:spcBef>
                <a:spcPct val="0"/>
              </a:spcBef>
            </a:pPr>
            <a:endParaRPr sz="2400" dirty="0"/>
          </a:p>
          <a:p>
            <a:pPr marL="561341" lvl="1" indent="-280670" algn="just">
              <a:lnSpc>
                <a:spcPts val="3770"/>
              </a:lnSpc>
              <a:spcBef>
                <a:spcPct val="0"/>
              </a:spcBef>
              <a:buFont typeface="Arial"/>
              <a:buChar char="•"/>
            </a:pPr>
            <a:r>
              <a:rPr lang="en-US" sz="2400" u="none" dirty="0" err="1">
                <a:solidFill>
                  <a:srgbClr val="000000"/>
                </a:solidFill>
                <a:latin typeface="Arial Bold"/>
              </a:rPr>
              <a:t>Definir</a:t>
            </a:r>
            <a:r>
              <a:rPr lang="en-US" sz="2400" u="none" dirty="0">
                <a:solidFill>
                  <a:srgbClr val="000000"/>
                </a:solidFill>
                <a:latin typeface="Arial Bold"/>
              </a:rPr>
              <a:t> </a:t>
            </a:r>
            <a:r>
              <a:rPr lang="en-US" sz="2400" u="none" dirty="0" err="1">
                <a:solidFill>
                  <a:srgbClr val="000000"/>
                </a:solidFill>
                <a:latin typeface="Arial Bold"/>
              </a:rPr>
              <a:t>el</a:t>
            </a:r>
            <a:r>
              <a:rPr lang="en-US" sz="2400" u="none" dirty="0">
                <a:solidFill>
                  <a:srgbClr val="000000"/>
                </a:solidFill>
                <a:latin typeface="Arial Bold"/>
              </a:rPr>
              <a:t> </a:t>
            </a:r>
            <a:r>
              <a:rPr lang="en-US" sz="2400" u="none" dirty="0" err="1">
                <a:solidFill>
                  <a:srgbClr val="000000"/>
                </a:solidFill>
                <a:latin typeface="Arial Bold"/>
              </a:rPr>
              <a:t>público</a:t>
            </a:r>
            <a:r>
              <a:rPr lang="en-US" sz="2400" u="none" dirty="0">
                <a:solidFill>
                  <a:srgbClr val="000000"/>
                </a:solidFill>
                <a:latin typeface="Arial Bold"/>
              </a:rPr>
              <a:t> </a:t>
            </a:r>
            <a:r>
              <a:rPr lang="en-US" sz="2400" u="none" dirty="0" err="1">
                <a:solidFill>
                  <a:srgbClr val="000000"/>
                </a:solidFill>
                <a:latin typeface="Arial Bold"/>
              </a:rPr>
              <a:t>objetivo</a:t>
            </a:r>
            <a:r>
              <a:rPr lang="en-US" sz="2400" u="none" dirty="0">
                <a:solidFill>
                  <a:srgbClr val="000000"/>
                </a:solidFill>
                <a:latin typeface="Arial Bold"/>
              </a:rPr>
              <a:t>. </a:t>
            </a:r>
            <a:r>
              <a:rPr lang="en-US" sz="2400" u="none" dirty="0">
                <a:solidFill>
                  <a:srgbClr val="000000"/>
                </a:solidFill>
                <a:latin typeface="Arial"/>
              </a:rPr>
              <a:t>Solo </a:t>
            </a:r>
            <a:r>
              <a:rPr lang="en-US" sz="2400" u="none" dirty="0" err="1">
                <a:solidFill>
                  <a:srgbClr val="000000"/>
                </a:solidFill>
                <a:latin typeface="Arial"/>
              </a:rPr>
              <a:t>conociendo</a:t>
            </a:r>
            <a:r>
              <a:rPr lang="en-US" sz="2400" u="none" dirty="0">
                <a:solidFill>
                  <a:srgbClr val="000000"/>
                </a:solidFill>
                <a:latin typeface="Arial"/>
              </a:rPr>
              <a:t> al </a:t>
            </a:r>
            <a:r>
              <a:rPr lang="en-US" sz="2400" u="none" dirty="0" err="1">
                <a:solidFill>
                  <a:srgbClr val="000000"/>
                </a:solidFill>
                <a:latin typeface="Arial"/>
              </a:rPr>
              <a:t>detalle</a:t>
            </a:r>
            <a:r>
              <a:rPr lang="en-US" sz="2400" u="none" dirty="0">
                <a:solidFill>
                  <a:srgbClr val="000000"/>
                </a:solidFill>
                <a:latin typeface="Arial"/>
              </a:rPr>
              <a:t> las </a:t>
            </a:r>
            <a:r>
              <a:rPr lang="en-US" sz="2400" u="none" dirty="0" err="1">
                <a:solidFill>
                  <a:srgbClr val="000000"/>
                </a:solidFill>
                <a:latin typeface="Arial"/>
              </a:rPr>
              <a:t>necesidades</a:t>
            </a:r>
            <a:r>
              <a:rPr lang="en-US" sz="2400" u="none" dirty="0">
                <a:solidFill>
                  <a:srgbClr val="000000"/>
                </a:solidFill>
                <a:latin typeface="Arial"/>
              </a:rPr>
              <a:t> e </a:t>
            </a:r>
            <a:r>
              <a:rPr lang="en-US" sz="2400" u="none" dirty="0" err="1">
                <a:solidFill>
                  <a:srgbClr val="000000"/>
                </a:solidFill>
                <a:latin typeface="Arial"/>
              </a:rPr>
              <a:t>intereses</a:t>
            </a:r>
            <a:r>
              <a:rPr lang="en-US" sz="2400" u="none" dirty="0">
                <a:solidFill>
                  <a:srgbClr val="000000"/>
                </a:solidFill>
                <a:latin typeface="Arial"/>
              </a:rPr>
              <a:t> de las personas a las que se </a:t>
            </a:r>
            <a:r>
              <a:rPr lang="en-US" sz="2400" u="none" dirty="0" err="1">
                <a:solidFill>
                  <a:srgbClr val="000000"/>
                </a:solidFill>
                <a:latin typeface="Arial"/>
              </a:rPr>
              <a:t>dirigen</a:t>
            </a:r>
            <a:r>
              <a:rPr lang="en-US" sz="2400" u="none" dirty="0">
                <a:solidFill>
                  <a:srgbClr val="000000"/>
                </a:solidFill>
                <a:latin typeface="Arial"/>
              </a:rPr>
              <a:t> </a:t>
            </a:r>
            <a:r>
              <a:rPr lang="en-US" sz="2400" u="none" dirty="0" err="1">
                <a:solidFill>
                  <a:srgbClr val="000000"/>
                </a:solidFill>
                <a:latin typeface="Arial"/>
              </a:rPr>
              <a:t>los</a:t>
            </a:r>
            <a:r>
              <a:rPr lang="en-US" sz="2400" u="none" dirty="0">
                <a:solidFill>
                  <a:srgbClr val="000000"/>
                </a:solidFill>
                <a:latin typeface="Arial"/>
              </a:rPr>
              <a:t> </a:t>
            </a:r>
            <a:r>
              <a:rPr lang="en-US" sz="2400" u="none" dirty="0" err="1">
                <a:solidFill>
                  <a:srgbClr val="000000"/>
                </a:solidFill>
                <a:latin typeface="Arial"/>
              </a:rPr>
              <a:t>productos</a:t>
            </a:r>
            <a:r>
              <a:rPr lang="en-US" sz="2400" u="none" dirty="0">
                <a:solidFill>
                  <a:srgbClr val="000000"/>
                </a:solidFill>
                <a:latin typeface="Arial"/>
              </a:rPr>
              <a:t> se </a:t>
            </a:r>
            <a:r>
              <a:rPr lang="en-US" sz="2400" u="none" dirty="0" err="1">
                <a:solidFill>
                  <a:srgbClr val="000000"/>
                </a:solidFill>
                <a:latin typeface="Arial"/>
              </a:rPr>
              <a:t>puede</a:t>
            </a:r>
            <a:r>
              <a:rPr lang="en-US" sz="2400" u="none" dirty="0">
                <a:solidFill>
                  <a:srgbClr val="000000"/>
                </a:solidFill>
                <a:latin typeface="Arial"/>
              </a:rPr>
              <a:t> </a:t>
            </a:r>
            <a:r>
              <a:rPr lang="en-US" sz="2400" u="none" dirty="0" err="1">
                <a:solidFill>
                  <a:srgbClr val="000000"/>
                </a:solidFill>
                <a:latin typeface="Arial"/>
              </a:rPr>
              <a:t>establecer</a:t>
            </a:r>
            <a:r>
              <a:rPr lang="en-US" sz="2400" u="none" dirty="0">
                <a:solidFill>
                  <a:srgbClr val="000000"/>
                </a:solidFill>
                <a:latin typeface="Arial"/>
              </a:rPr>
              <a:t> </a:t>
            </a:r>
            <a:r>
              <a:rPr lang="en-US" sz="2400" u="none" dirty="0" err="1">
                <a:solidFill>
                  <a:srgbClr val="000000"/>
                </a:solidFill>
                <a:latin typeface="Arial"/>
              </a:rPr>
              <a:t>una</a:t>
            </a:r>
            <a:r>
              <a:rPr lang="en-US" sz="2400" u="none" dirty="0">
                <a:solidFill>
                  <a:srgbClr val="000000"/>
                </a:solidFill>
                <a:latin typeface="Arial"/>
              </a:rPr>
              <a:t> </a:t>
            </a:r>
            <a:r>
              <a:rPr lang="en-US" sz="2400" u="none" dirty="0" err="1">
                <a:solidFill>
                  <a:srgbClr val="000000"/>
                </a:solidFill>
                <a:latin typeface="Arial"/>
              </a:rPr>
              <a:t>buena</a:t>
            </a:r>
            <a:r>
              <a:rPr lang="en-US" sz="2400" u="none" dirty="0">
                <a:solidFill>
                  <a:srgbClr val="000000"/>
                </a:solidFill>
                <a:latin typeface="Arial"/>
              </a:rPr>
              <a:t> y </a:t>
            </a:r>
            <a:r>
              <a:rPr lang="en-US" sz="2400" u="none" dirty="0" err="1">
                <a:solidFill>
                  <a:srgbClr val="000000"/>
                </a:solidFill>
                <a:latin typeface="Arial"/>
              </a:rPr>
              <a:t>exitosa</a:t>
            </a:r>
            <a:r>
              <a:rPr lang="en-US" sz="2400" u="none" dirty="0">
                <a:solidFill>
                  <a:srgbClr val="000000"/>
                </a:solidFill>
                <a:latin typeface="Arial"/>
              </a:rPr>
              <a:t> </a:t>
            </a:r>
            <a:r>
              <a:rPr lang="en-US" sz="2400" u="none" dirty="0" err="1">
                <a:solidFill>
                  <a:srgbClr val="000000"/>
                </a:solidFill>
                <a:latin typeface="Arial"/>
              </a:rPr>
              <a:t>estrategia</a:t>
            </a:r>
            <a:r>
              <a:rPr lang="en-US" sz="2400" u="none" dirty="0">
                <a:solidFill>
                  <a:srgbClr val="000000"/>
                </a:solidFill>
                <a:latin typeface="Arial"/>
              </a:rPr>
              <a:t> digital.</a:t>
            </a:r>
          </a:p>
          <a:p>
            <a:pPr algn="just">
              <a:lnSpc>
                <a:spcPts val="3770"/>
              </a:lnSpc>
              <a:spcBef>
                <a:spcPct val="0"/>
              </a:spcBef>
            </a:pPr>
            <a:endParaRPr lang="en-US" sz="2400" u="none" dirty="0">
              <a:solidFill>
                <a:srgbClr val="000000"/>
              </a:solidFill>
              <a:latin typeface="Arial"/>
            </a:endParaRPr>
          </a:p>
          <a:p>
            <a:pPr marL="561341" lvl="1" indent="-280670" algn="just">
              <a:lnSpc>
                <a:spcPts val="3770"/>
              </a:lnSpc>
              <a:spcBef>
                <a:spcPct val="0"/>
              </a:spcBef>
              <a:buFont typeface="Arial"/>
              <a:buChar char="•"/>
            </a:pPr>
            <a:r>
              <a:rPr lang="en-US" sz="2400" u="none" dirty="0">
                <a:solidFill>
                  <a:srgbClr val="000000"/>
                </a:solidFill>
                <a:latin typeface="Arial"/>
              </a:rPr>
              <a:t>El plan </a:t>
            </a:r>
            <a:r>
              <a:rPr lang="en-US" sz="2400" u="none" dirty="0" err="1">
                <a:solidFill>
                  <a:srgbClr val="000000"/>
                </a:solidFill>
                <a:latin typeface="Arial"/>
              </a:rPr>
              <a:t>establecido</a:t>
            </a:r>
            <a:r>
              <a:rPr lang="en-US" sz="2400" u="none" dirty="0">
                <a:solidFill>
                  <a:srgbClr val="000000"/>
                </a:solidFill>
                <a:latin typeface="Arial"/>
              </a:rPr>
              <a:t> </a:t>
            </a:r>
            <a:r>
              <a:rPr lang="en-US" sz="2400" u="none" dirty="0" err="1">
                <a:solidFill>
                  <a:srgbClr val="000000"/>
                </a:solidFill>
                <a:latin typeface="Arial"/>
              </a:rPr>
              <a:t>tiene</a:t>
            </a:r>
            <a:r>
              <a:rPr lang="en-US" sz="2400" u="none" dirty="0">
                <a:solidFill>
                  <a:srgbClr val="000000"/>
                </a:solidFill>
                <a:latin typeface="Arial"/>
              </a:rPr>
              <a:t> que ser</a:t>
            </a:r>
            <a:r>
              <a:rPr lang="en-US" sz="2400" u="none" dirty="0">
                <a:solidFill>
                  <a:srgbClr val="000000"/>
                </a:solidFill>
                <a:latin typeface="Arial Bold"/>
              </a:rPr>
              <a:t> flexible,</a:t>
            </a:r>
            <a:r>
              <a:rPr lang="en-US" sz="2400" u="none" dirty="0">
                <a:solidFill>
                  <a:srgbClr val="000000"/>
                </a:solidFill>
                <a:latin typeface="Arial"/>
              </a:rPr>
              <a:t> </a:t>
            </a:r>
            <a:r>
              <a:rPr lang="en-US" sz="2400" u="none" dirty="0" err="1">
                <a:solidFill>
                  <a:srgbClr val="000000"/>
                </a:solidFill>
                <a:latin typeface="Arial"/>
              </a:rPr>
              <a:t>ya</a:t>
            </a:r>
            <a:r>
              <a:rPr lang="en-US" sz="2400" u="none" dirty="0">
                <a:solidFill>
                  <a:srgbClr val="000000"/>
                </a:solidFill>
                <a:latin typeface="Arial"/>
              </a:rPr>
              <a:t> que </a:t>
            </a:r>
            <a:r>
              <a:rPr lang="en-US" sz="2400" u="none" dirty="0" err="1">
                <a:solidFill>
                  <a:srgbClr val="000000"/>
                </a:solidFill>
                <a:latin typeface="Arial"/>
              </a:rPr>
              <a:t>en</a:t>
            </a:r>
            <a:r>
              <a:rPr lang="en-US" sz="2400" u="none" dirty="0">
                <a:solidFill>
                  <a:srgbClr val="000000"/>
                </a:solidFill>
                <a:latin typeface="Arial"/>
              </a:rPr>
              <a:t> </a:t>
            </a:r>
            <a:r>
              <a:rPr lang="en-US" sz="2400" u="none" dirty="0" err="1">
                <a:solidFill>
                  <a:srgbClr val="000000"/>
                </a:solidFill>
                <a:latin typeface="Arial"/>
              </a:rPr>
              <a:t>ocasiones</a:t>
            </a:r>
            <a:r>
              <a:rPr lang="en-US" sz="2400" u="none" dirty="0">
                <a:solidFill>
                  <a:srgbClr val="000000"/>
                </a:solidFill>
                <a:latin typeface="Arial"/>
              </a:rPr>
              <a:t> se </a:t>
            </a:r>
            <a:r>
              <a:rPr lang="en-US" sz="2400" u="none" dirty="0" err="1">
                <a:solidFill>
                  <a:srgbClr val="000000"/>
                </a:solidFill>
                <a:latin typeface="Arial"/>
              </a:rPr>
              <a:t>requerirá</a:t>
            </a:r>
            <a:r>
              <a:rPr lang="en-US" sz="2400" u="none" dirty="0">
                <a:solidFill>
                  <a:srgbClr val="000000"/>
                </a:solidFill>
                <a:latin typeface="Arial"/>
              </a:rPr>
              <a:t> que </a:t>
            </a:r>
            <a:r>
              <a:rPr lang="en-US" sz="2400" u="none" dirty="0" err="1">
                <a:solidFill>
                  <a:srgbClr val="000000"/>
                </a:solidFill>
                <a:latin typeface="Arial"/>
              </a:rPr>
              <a:t>tenga</a:t>
            </a:r>
            <a:r>
              <a:rPr lang="en-US" sz="2400" u="none" dirty="0">
                <a:solidFill>
                  <a:srgbClr val="000000"/>
                </a:solidFill>
                <a:latin typeface="Arial"/>
              </a:rPr>
              <a:t> </a:t>
            </a:r>
            <a:r>
              <a:rPr lang="en-US" sz="2400" u="none" dirty="0" err="1">
                <a:solidFill>
                  <a:srgbClr val="000000"/>
                </a:solidFill>
                <a:latin typeface="Arial"/>
              </a:rPr>
              <a:t>algún</a:t>
            </a:r>
            <a:r>
              <a:rPr lang="en-US" sz="2400" u="none" dirty="0">
                <a:solidFill>
                  <a:srgbClr val="000000"/>
                </a:solidFill>
                <a:latin typeface="Arial"/>
              </a:rPr>
              <a:t> </a:t>
            </a:r>
            <a:r>
              <a:rPr lang="en-US" sz="2400" u="none" dirty="0" err="1">
                <a:solidFill>
                  <a:srgbClr val="000000"/>
                </a:solidFill>
                <a:latin typeface="Arial"/>
              </a:rPr>
              <a:t>cambio</a:t>
            </a:r>
            <a:r>
              <a:rPr lang="en-US" sz="2400" u="none" dirty="0">
                <a:solidFill>
                  <a:srgbClr val="000000"/>
                </a:solidFill>
                <a:latin typeface="Arial"/>
              </a:rPr>
              <a:t> o </a:t>
            </a:r>
            <a:r>
              <a:rPr lang="en-US" sz="2400" u="none" dirty="0" err="1">
                <a:solidFill>
                  <a:srgbClr val="000000"/>
                </a:solidFill>
                <a:latin typeface="Arial"/>
              </a:rPr>
              <a:t>reorientación</a:t>
            </a:r>
            <a:r>
              <a:rPr lang="en-US" sz="2400" u="none" dirty="0">
                <a:solidFill>
                  <a:srgbClr val="000000"/>
                </a:solidFill>
                <a:latin typeface="Arial"/>
              </a:rPr>
              <a:t>.</a:t>
            </a:r>
          </a:p>
          <a:p>
            <a:pPr algn="just">
              <a:lnSpc>
                <a:spcPts val="1739"/>
              </a:lnSpc>
              <a:spcBef>
                <a:spcPct val="0"/>
              </a:spcBef>
            </a:pPr>
            <a:endParaRPr lang="en-US" sz="2600" u="none" dirty="0">
              <a:solidFill>
                <a:srgbClr val="000000"/>
              </a:solidFill>
              <a:latin typeface="Arial"/>
            </a:endParaRPr>
          </a:p>
          <a:p>
            <a:pPr algn="just">
              <a:lnSpc>
                <a:spcPts val="1739"/>
              </a:lnSpc>
              <a:spcBef>
                <a:spcPct val="0"/>
              </a:spcBef>
            </a:pPr>
            <a:endParaRPr lang="en-US" sz="2600" u="none" dirty="0">
              <a:solidFill>
                <a:srgbClr val="000000"/>
              </a:solidFill>
              <a:latin typeface="Arial"/>
            </a:endParaRPr>
          </a:p>
          <a:p>
            <a:pPr algn="just">
              <a:lnSpc>
                <a:spcPts val="1739"/>
              </a:lnSpc>
              <a:spcBef>
                <a:spcPct val="0"/>
              </a:spcBef>
            </a:pPr>
            <a:endParaRPr lang="en-US" sz="2600" u="none" dirty="0">
              <a:solidFill>
                <a:srgbClr val="000000"/>
              </a:solidFill>
              <a:latin typeface="Arial"/>
            </a:endParaRPr>
          </a:p>
          <a:p>
            <a:pPr algn="just">
              <a:lnSpc>
                <a:spcPts val="1739"/>
              </a:lnSpc>
              <a:spcBef>
                <a:spcPct val="0"/>
              </a:spcBef>
            </a:pPr>
            <a:endParaRPr lang="en-US" sz="2600" u="none" dirty="0">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2334279" y="3811533"/>
            <a:ext cx="13471516" cy="3948308"/>
          </a:xfrm>
          <a:prstGeom prst="rect">
            <a:avLst/>
          </a:prstGeom>
        </p:spPr>
        <p:txBody>
          <a:bodyPr lIns="0" tIns="0" rIns="0" bIns="0" rtlCol="0" anchor="t">
            <a:spAutoFit/>
          </a:bodyPr>
          <a:lstStyle/>
          <a:p>
            <a:pPr algn="just">
              <a:lnSpc>
                <a:spcPts val="3926"/>
              </a:lnSpc>
            </a:pPr>
            <a:r>
              <a:rPr lang="en-US" sz="2804" dirty="0" err="1">
                <a:solidFill>
                  <a:srgbClr val="000000"/>
                </a:solidFill>
                <a:latin typeface="Open Sans"/>
              </a:rPr>
              <a:t>Conocer</a:t>
            </a:r>
            <a:r>
              <a:rPr lang="en-US" sz="2804" dirty="0">
                <a:solidFill>
                  <a:srgbClr val="000000"/>
                </a:solidFill>
                <a:latin typeface="Open Sans"/>
              </a:rPr>
              <a:t> las </a:t>
            </a:r>
            <a:r>
              <a:rPr lang="en-US" sz="2804" dirty="0" err="1">
                <a:solidFill>
                  <a:srgbClr val="000000"/>
                </a:solidFill>
                <a:latin typeface="Open Sans"/>
              </a:rPr>
              <a:t>exigencias</a:t>
            </a:r>
            <a:r>
              <a:rPr lang="en-US" sz="2804" dirty="0">
                <a:solidFill>
                  <a:srgbClr val="000000"/>
                </a:solidFill>
                <a:latin typeface="Open Sans"/>
              </a:rPr>
              <a:t> de la </a:t>
            </a:r>
            <a:r>
              <a:rPr lang="en-US" sz="2804" dirty="0" err="1">
                <a:solidFill>
                  <a:srgbClr val="000000"/>
                </a:solidFill>
                <a:latin typeface="Open Sans Bold"/>
              </a:rPr>
              <a:t>pyme</a:t>
            </a:r>
            <a:r>
              <a:rPr lang="en-US" sz="2804" dirty="0">
                <a:solidFill>
                  <a:srgbClr val="000000"/>
                </a:solidFill>
                <a:latin typeface="Open Sans Bold"/>
              </a:rPr>
              <a:t> </a:t>
            </a:r>
            <a:r>
              <a:rPr lang="en-US" sz="2804" dirty="0">
                <a:solidFill>
                  <a:srgbClr val="000000"/>
                </a:solidFill>
                <a:latin typeface="Open Sans"/>
              </a:rPr>
              <a:t>ante la </a:t>
            </a:r>
            <a:r>
              <a:rPr lang="en-US" sz="2804" dirty="0" err="1">
                <a:solidFill>
                  <a:srgbClr val="000000"/>
                </a:solidFill>
                <a:latin typeface="Open Sans"/>
              </a:rPr>
              <a:t>nueva</a:t>
            </a:r>
            <a:r>
              <a:rPr lang="en-US" sz="2804" dirty="0">
                <a:solidFill>
                  <a:srgbClr val="000000"/>
                </a:solidFill>
                <a:latin typeface="Open Sans"/>
              </a:rPr>
              <a:t> </a:t>
            </a:r>
            <a:r>
              <a:rPr lang="en-US" sz="2804" dirty="0" err="1">
                <a:solidFill>
                  <a:srgbClr val="000000"/>
                </a:solidFill>
                <a:latin typeface="Open Sans"/>
              </a:rPr>
              <a:t>realidad</a:t>
            </a:r>
            <a:r>
              <a:rPr lang="en-US" sz="2804" dirty="0">
                <a:solidFill>
                  <a:srgbClr val="000000"/>
                </a:solidFill>
                <a:latin typeface="Open Sans"/>
              </a:rPr>
              <a:t> digital y </a:t>
            </a:r>
            <a:r>
              <a:rPr lang="en-US" sz="2804" dirty="0" err="1">
                <a:solidFill>
                  <a:srgbClr val="000000"/>
                </a:solidFill>
                <a:latin typeface="Open Sans"/>
              </a:rPr>
              <a:t>los</a:t>
            </a:r>
            <a:r>
              <a:rPr lang="en-US" sz="2804" dirty="0">
                <a:solidFill>
                  <a:srgbClr val="000000"/>
                </a:solidFill>
                <a:latin typeface="Open Sans"/>
              </a:rPr>
              <a:t> </a:t>
            </a:r>
            <a:r>
              <a:rPr lang="en-US" sz="2804" dirty="0" err="1">
                <a:solidFill>
                  <a:srgbClr val="000000"/>
                </a:solidFill>
                <a:latin typeface="Open Sans"/>
              </a:rPr>
              <a:t>beneficios</a:t>
            </a:r>
            <a:r>
              <a:rPr lang="en-US" sz="2804" dirty="0">
                <a:solidFill>
                  <a:srgbClr val="000000"/>
                </a:solidFill>
                <a:latin typeface="Open Sans"/>
              </a:rPr>
              <a:t> que </a:t>
            </a:r>
            <a:r>
              <a:rPr lang="en-US" sz="2804" dirty="0" err="1">
                <a:solidFill>
                  <a:srgbClr val="000000"/>
                </a:solidFill>
                <a:latin typeface="Open Sans"/>
              </a:rPr>
              <a:t>puede</a:t>
            </a:r>
            <a:r>
              <a:rPr lang="en-US" sz="2804" dirty="0">
                <a:solidFill>
                  <a:srgbClr val="000000"/>
                </a:solidFill>
                <a:latin typeface="Open Sans"/>
              </a:rPr>
              <a:t> </a:t>
            </a:r>
            <a:r>
              <a:rPr lang="en-US" sz="2804" dirty="0" err="1">
                <a:solidFill>
                  <a:srgbClr val="000000"/>
                </a:solidFill>
                <a:latin typeface="Open Sans"/>
              </a:rPr>
              <a:t>aportar</a:t>
            </a:r>
            <a:r>
              <a:rPr lang="en-US" sz="2804" dirty="0">
                <a:solidFill>
                  <a:srgbClr val="000000"/>
                </a:solidFill>
                <a:latin typeface="Open Sans"/>
              </a:rPr>
              <a:t> la </a:t>
            </a:r>
            <a:r>
              <a:rPr lang="en-US" sz="2804" dirty="0" err="1">
                <a:solidFill>
                  <a:srgbClr val="000000"/>
                </a:solidFill>
                <a:latin typeface="Open Sans Bold"/>
              </a:rPr>
              <a:t>transformación</a:t>
            </a:r>
            <a:r>
              <a:rPr lang="en-US" sz="2804" dirty="0">
                <a:solidFill>
                  <a:srgbClr val="000000"/>
                </a:solidFill>
                <a:latin typeface="Open Sans Bold"/>
              </a:rPr>
              <a:t> digital </a:t>
            </a:r>
            <a:r>
              <a:rPr lang="en-US" sz="2804" dirty="0">
                <a:solidFill>
                  <a:srgbClr val="000000"/>
                </a:solidFill>
                <a:latin typeface="Open Sans"/>
              </a:rPr>
              <a:t>para la </a:t>
            </a:r>
            <a:r>
              <a:rPr lang="en-US" sz="2804" dirty="0" err="1">
                <a:solidFill>
                  <a:srgbClr val="000000"/>
                </a:solidFill>
                <a:latin typeface="Open Sans"/>
              </a:rPr>
              <a:t>correcta</a:t>
            </a:r>
            <a:r>
              <a:rPr lang="en-US" sz="2804" dirty="0">
                <a:solidFill>
                  <a:srgbClr val="000000"/>
                </a:solidFill>
                <a:latin typeface="Open Sans"/>
              </a:rPr>
              <a:t> </a:t>
            </a:r>
            <a:r>
              <a:rPr lang="en-US" sz="2804" dirty="0" err="1">
                <a:solidFill>
                  <a:srgbClr val="000000"/>
                </a:solidFill>
                <a:latin typeface="Open Sans"/>
              </a:rPr>
              <a:t>integración</a:t>
            </a:r>
            <a:r>
              <a:rPr lang="en-US" sz="2804" dirty="0">
                <a:solidFill>
                  <a:srgbClr val="000000"/>
                </a:solidFill>
                <a:latin typeface="Open Sans"/>
              </a:rPr>
              <a:t> </a:t>
            </a:r>
            <a:r>
              <a:rPr lang="en-US" sz="2804" dirty="0" err="1">
                <a:solidFill>
                  <a:srgbClr val="000000"/>
                </a:solidFill>
                <a:latin typeface="Open Sans"/>
              </a:rPr>
              <a:t>en</a:t>
            </a:r>
            <a:r>
              <a:rPr lang="en-US" sz="2804" dirty="0">
                <a:solidFill>
                  <a:srgbClr val="000000"/>
                </a:solidFill>
                <a:latin typeface="Open Sans"/>
              </a:rPr>
              <a:t> </a:t>
            </a:r>
            <a:r>
              <a:rPr lang="en-US" sz="2804" dirty="0" err="1">
                <a:solidFill>
                  <a:srgbClr val="000000"/>
                </a:solidFill>
                <a:latin typeface="Open Sans"/>
              </a:rPr>
              <a:t>una</a:t>
            </a:r>
            <a:r>
              <a:rPr lang="en-US" sz="2804" dirty="0">
                <a:solidFill>
                  <a:srgbClr val="000000"/>
                </a:solidFill>
                <a:latin typeface="Open Sans"/>
              </a:rPr>
              <a:t> </a:t>
            </a:r>
            <a:r>
              <a:rPr lang="en-US" sz="2804" dirty="0" err="1">
                <a:solidFill>
                  <a:srgbClr val="000000"/>
                </a:solidFill>
                <a:latin typeface="Open Sans"/>
              </a:rPr>
              <a:t>pyme</a:t>
            </a:r>
            <a:r>
              <a:rPr lang="en-US" sz="2804" dirty="0">
                <a:solidFill>
                  <a:srgbClr val="000000"/>
                </a:solidFill>
                <a:latin typeface="Open Sans"/>
              </a:rPr>
              <a:t>.</a:t>
            </a:r>
          </a:p>
          <a:p>
            <a:pPr algn="just">
              <a:lnSpc>
                <a:spcPts val="3926"/>
              </a:lnSpc>
            </a:pPr>
            <a:endParaRPr lang="en-US" sz="2804" dirty="0">
              <a:solidFill>
                <a:srgbClr val="000000"/>
              </a:solidFill>
              <a:latin typeface="Open Sans"/>
            </a:endParaRPr>
          </a:p>
          <a:p>
            <a:pPr algn="just">
              <a:lnSpc>
                <a:spcPts val="3926"/>
              </a:lnSpc>
            </a:pPr>
            <a:r>
              <a:rPr lang="en-US" sz="2804" dirty="0" err="1">
                <a:solidFill>
                  <a:srgbClr val="000000"/>
                </a:solidFill>
                <a:latin typeface="Open Sans"/>
              </a:rPr>
              <a:t>Conocer</a:t>
            </a:r>
            <a:r>
              <a:rPr lang="en-US" sz="2804" dirty="0">
                <a:solidFill>
                  <a:srgbClr val="000000"/>
                </a:solidFill>
                <a:latin typeface="Open Sans"/>
              </a:rPr>
              <a:t> </a:t>
            </a:r>
            <a:r>
              <a:rPr lang="en-US" sz="2804" dirty="0" err="1">
                <a:solidFill>
                  <a:srgbClr val="000000"/>
                </a:solidFill>
                <a:latin typeface="Open Sans"/>
              </a:rPr>
              <a:t>los</a:t>
            </a:r>
            <a:r>
              <a:rPr lang="en-US" sz="2804" dirty="0">
                <a:solidFill>
                  <a:srgbClr val="000000"/>
                </a:solidFill>
                <a:latin typeface="Open Sans"/>
              </a:rPr>
              <a:t> </a:t>
            </a:r>
            <a:r>
              <a:rPr lang="en-US" sz="2804" dirty="0" err="1">
                <a:solidFill>
                  <a:srgbClr val="000000"/>
                </a:solidFill>
                <a:latin typeface="Open Sans"/>
              </a:rPr>
              <a:t>elementos</a:t>
            </a:r>
            <a:r>
              <a:rPr lang="en-US" sz="2804" dirty="0">
                <a:solidFill>
                  <a:srgbClr val="000000"/>
                </a:solidFill>
                <a:latin typeface="Open Sans"/>
              </a:rPr>
              <a:t> </a:t>
            </a:r>
            <a:r>
              <a:rPr lang="en-US" sz="2804" dirty="0" err="1">
                <a:solidFill>
                  <a:srgbClr val="000000"/>
                </a:solidFill>
                <a:latin typeface="Open Sans"/>
              </a:rPr>
              <a:t>básicos</a:t>
            </a:r>
            <a:r>
              <a:rPr lang="en-US" sz="2804" dirty="0">
                <a:solidFill>
                  <a:srgbClr val="000000"/>
                </a:solidFill>
                <a:latin typeface="Open Sans"/>
              </a:rPr>
              <a:t> de un </a:t>
            </a:r>
            <a:r>
              <a:rPr lang="en-US" sz="2804" dirty="0">
                <a:solidFill>
                  <a:srgbClr val="000000"/>
                </a:solidFill>
                <a:latin typeface="Open Sans Bold"/>
              </a:rPr>
              <a:t>plan de </a:t>
            </a:r>
            <a:r>
              <a:rPr lang="en-US" sz="2804" dirty="0" err="1">
                <a:solidFill>
                  <a:srgbClr val="000000"/>
                </a:solidFill>
                <a:latin typeface="Open Sans Bold"/>
              </a:rPr>
              <a:t>transformación</a:t>
            </a:r>
            <a:r>
              <a:rPr lang="en-US" sz="2804" dirty="0">
                <a:solidFill>
                  <a:srgbClr val="000000"/>
                </a:solidFill>
                <a:latin typeface="Open Sans Bold"/>
              </a:rPr>
              <a:t> digital</a:t>
            </a:r>
            <a:r>
              <a:rPr lang="en-US" sz="2804" dirty="0">
                <a:solidFill>
                  <a:srgbClr val="000000"/>
                </a:solidFill>
                <a:latin typeface="Open Sans"/>
              </a:rPr>
              <a:t>, </a:t>
            </a:r>
            <a:r>
              <a:rPr lang="en-US" sz="2804" dirty="0" err="1">
                <a:solidFill>
                  <a:srgbClr val="000000"/>
                </a:solidFill>
                <a:latin typeface="Open Sans"/>
              </a:rPr>
              <a:t>su</a:t>
            </a:r>
            <a:r>
              <a:rPr lang="en-US" sz="2804" dirty="0">
                <a:solidFill>
                  <a:srgbClr val="000000"/>
                </a:solidFill>
                <a:latin typeface="Open Sans"/>
              </a:rPr>
              <a:t> </a:t>
            </a:r>
            <a:r>
              <a:rPr lang="en-US" sz="2804" dirty="0" err="1">
                <a:solidFill>
                  <a:srgbClr val="000000"/>
                </a:solidFill>
                <a:latin typeface="Open Sans"/>
              </a:rPr>
              <a:t>impacto</a:t>
            </a:r>
            <a:r>
              <a:rPr lang="en-US" sz="2804" dirty="0">
                <a:solidFill>
                  <a:srgbClr val="000000"/>
                </a:solidFill>
                <a:latin typeface="Open Sans"/>
              </a:rPr>
              <a:t> </a:t>
            </a:r>
            <a:r>
              <a:rPr lang="en-US" sz="2804" dirty="0" err="1">
                <a:solidFill>
                  <a:srgbClr val="000000"/>
                </a:solidFill>
                <a:latin typeface="Open Sans"/>
              </a:rPr>
              <a:t>en</a:t>
            </a:r>
            <a:r>
              <a:rPr lang="en-US" sz="2804" dirty="0">
                <a:solidFill>
                  <a:srgbClr val="000000"/>
                </a:solidFill>
                <a:latin typeface="Open Sans"/>
              </a:rPr>
              <a:t> </a:t>
            </a:r>
            <a:r>
              <a:rPr lang="en-US" sz="2804" dirty="0" err="1">
                <a:solidFill>
                  <a:srgbClr val="000000"/>
                </a:solidFill>
                <a:latin typeface="Open Sans"/>
              </a:rPr>
              <a:t>toda</a:t>
            </a:r>
            <a:r>
              <a:rPr lang="en-US" sz="2804" dirty="0">
                <a:solidFill>
                  <a:srgbClr val="000000"/>
                </a:solidFill>
                <a:latin typeface="Open Sans"/>
              </a:rPr>
              <a:t> la </a:t>
            </a:r>
            <a:r>
              <a:rPr lang="en-US" sz="2804" dirty="0" err="1">
                <a:solidFill>
                  <a:srgbClr val="000000"/>
                </a:solidFill>
                <a:latin typeface="Open Sans"/>
              </a:rPr>
              <a:t>organización</a:t>
            </a:r>
            <a:r>
              <a:rPr lang="en-US" sz="2804" dirty="0">
                <a:solidFill>
                  <a:srgbClr val="000000"/>
                </a:solidFill>
                <a:latin typeface="Open Sans"/>
              </a:rPr>
              <a:t> y saber </a:t>
            </a:r>
            <a:r>
              <a:rPr lang="en-US" sz="2804" dirty="0" err="1">
                <a:solidFill>
                  <a:srgbClr val="000000"/>
                </a:solidFill>
                <a:latin typeface="Open Sans"/>
              </a:rPr>
              <a:t>cómo</a:t>
            </a:r>
            <a:r>
              <a:rPr lang="en-US" sz="2804" dirty="0">
                <a:solidFill>
                  <a:srgbClr val="000000"/>
                </a:solidFill>
                <a:latin typeface="Open Sans"/>
              </a:rPr>
              <a:t> </a:t>
            </a:r>
            <a:r>
              <a:rPr lang="en-US" sz="2804" dirty="0" err="1">
                <a:solidFill>
                  <a:srgbClr val="000000"/>
                </a:solidFill>
                <a:latin typeface="Open Sans"/>
              </a:rPr>
              <a:t>coordinar</a:t>
            </a:r>
            <a:r>
              <a:rPr lang="en-US" sz="2804" dirty="0">
                <a:solidFill>
                  <a:srgbClr val="000000"/>
                </a:solidFill>
                <a:latin typeface="Open Sans"/>
              </a:rPr>
              <a:t> las </a:t>
            </a:r>
            <a:r>
              <a:rPr lang="en-US" sz="2804" dirty="0" err="1">
                <a:solidFill>
                  <a:srgbClr val="000000"/>
                </a:solidFill>
                <a:latin typeface="Open Sans"/>
              </a:rPr>
              <a:t>distintas</a:t>
            </a:r>
            <a:r>
              <a:rPr lang="en-US" sz="2804" dirty="0">
                <a:solidFill>
                  <a:srgbClr val="000000"/>
                </a:solidFill>
                <a:latin typeface="Open Sans"/>
              </a:rPr>
              <a:t> </a:t>
            </a:r>
            <a:r>
              <a:rPr lang="en-US" sz="2804" dirty="0" err="1">
                <a:solidFill>
                  <a:srgbClr val="000000"/>
                </a:solidFill>
                <a:latin typeface="Open Sans"/>
              </a:rPr>
              <a:t>áreas</a:t>
            </a:r>
            <a:r>
              <a:rPr lang="en-US" sz="2804" dirty="0">
                <a:solidFill>
                  <a:srgbClr val="000000"/>
                </a:solidFill>
                <a:latin typeface="Open Sans"/>
              </a:rPr>
              <a:t> de la </a:t>
            </a:r>
            <a:r>
              <a:rPr lang="en-US" sz="2804" dirty="0" err="1">
                <a:solidFill>
                  <a:srgbClr val="000000"/>
                </a:solidFill>
                <a:latin typeface="Open Sans"/>
              </a:rPr>
              <a:t>Pyme</a:t>
            </a:r>
            <a:r>
              <a:rPr lang="en-US" sz="2804" dirty="0">
                <a:solidFill>
                  <a:srgbClr val="000000"/>
                </a:solidFill>
                <a:latin typeface="Open Sans"/>
              </a:rPr>
              <a:t> para </a:t>
            </a:r>
            <a:r>
              <a:rPr lang="en-US" sz="2804" dirty="0" err="1">
                <a:solidFill>
                  <a:srgbClr val="000000"/>
                </a:solidFill>
                <a:latin typeface="Open Sans"/>
              </a:rPr>
              <a:t>su</a:t>
            </a:r>
            <a:r>
              <a:rPr lang="en-US" sz="2804" dirty="0">
                <a:solidFill>
                  <a:srgbClr val="000000"/>
                </a:solidFill>
                <a:latin typeface="Open Sans"/>
              </a:rPr>
              <a:t> </a:t>
            </a:r>
            <a:r>
              <a:rPr lang="en-US" sz="2804" dirty="0" err="1">
                <a:solidFill>
                  <a:srgbClr val="000000"/>
                </a:solidFill>
                <a:latin typeface="Open Sans"/>
              </a:rPr>
              <a:t>implementación</a:t>
            </a:r>
            <a:r>
              <a:rPr lang="en-US" sz="2804" dirty="0">
                <a:solidFill>
                  <a:srgbClr val="000000"/>
                </a:solidFill>
                <a:latin typeface="Open Sans"/>
              </a:rPr>
              <a:t>, </a:t>
            </a:r>
            <a:r>
              <a:rPr lang="en-US" sz="2804" dirty="0" err="1">
                <a:solidFill>
                  <a:srgbClr val="000000"/>
                </a:solidFill>
                <a:latin typeface="Open Sans"/>
              </a:rPr>
              <a:t>utilizando</a:t>
            </a:r>
            <a:r>
              <a:rPr lang="en-US" sz="2804" dirty="0">
                <a:solidFill>
                  <a:srgbClr val="000000"/>
                </a:solidFill>
                <a:latin typeface="Open Sans"/>
              </a:rPr>
              <a:t> para </a:t>
            </a:r>
            <a:r>
              <a:rPr lang="en-US" sz="2804" dirty="0" err="1">
                <a:solidFill>
                  <a:srgbClr val="000000"/>
                </a:solidFill>
                <a:latin typeface="Open Sans"/>
              </a:rPr>
              <a:t>ello</a:t>
            </a:r>
            <a:r>
              <a:rPr lang="en-US" sz="2804" dirty="0">
                <a:solidFill>
                  <a:srgbClr val="000000"/>
                </a:solidFill>
                <a:latin typeface="Open Sans"/>
              </a:rPr>
              <a:t> la Hoja de </a:t>
            </a:r>
            <a:r>
              <a:rPr lang="en-US" sz="2804" dirty="0" err="1">
                <a:solidFill>
                  <a:srgbClr val="000000"/>
                </a:solidFill>
                <a:latin typeface="Open Sans"/>
              </a:rPr>
              <a:t>ruta</a:t>
            </a:r>
            <a:r>
              <a:rPr lang="en-US" sz="2804" dirty="0">
                <a:solidFill>
                  <a:srgbClr val="000000"/>
                </a:solidFill>
                <a:latin typeface="Open Sans"/>
              </a:rPr>
              <a:t> </a:t>
            </a:r>
            <a:r>
              <a:rPr lang="en-US" sz="2804" dirty="0" err="1">
                <a:solidFill>
                  <a:srgbClr val="000000"/>
                </a:solidFill>
                <a:latin typeface="Open Sans"/>
              </a:rPr>
              <a:t>propuesta</a:t>
            </a:r>
            <a:r>
              <a:rPr lang="en-US" sz="2804" dirty="0">
                <a:solidFill>
                  <a:srgbClr val="000000"/>
                </a:solidFill>
                <a:latin typeface="Open Sans"/>
              </a:rPr>
              <a:t> y </a:t>
            </a:r>
            <a:r>
              <a:rPr lang="en-US" sz="2804" dirty="0" err="1">
                <a:solidFill>
                  <a:srgbClr val="000000"/>
                </a:solidFill>
                <a:latin typeface="Open Sans"/>
              </a:rPr>
              <a:t>definida</a:t>
            </a:r>
            <a:r>
              <a:rPr lang="en-US" sz="2804" dirty="0">
                <a:solidFill>
                  <a:srgbClr val="000000"/>
                </a:solidFill>
                <a:latin typeface="Open Sans"/>
              </a:rPr>
              <a:t> para </a:t>
            </a:r>
            <a:r>
              <a:rPr lang="en-US" sz="2804" dirty="0" err="1">
                <a:solidFill>
                  <a:srgbClr val="000000"/>
                </a:solidFill>
                <a:latin typeface="Open Sans"/>
              </a:rPr>
              <a:t>tal</a:t>
            </a:r>
            <a:r>
              <a:rPr lang="en-US" sz="2804" dirty="0">
                <a:solidFill>
                  <a:srgbClr val="000000"/>
                </a:solidFill>
                <a:latin typeface="Open Sans"/>
              </a:rPr>
              <a:t> fin.</a:t>
            </a:r>
          </a:p>
        </p:txBody>
      </p:sp>
      <p:pic>
        <p:nvPicPr>
          <p:cNvPr id="26" name="Picture 26"/>
          <p:cNvPicPr>
            <a:picLocks noChangeAspect="1"/>
          </p:cNvPicPr>
          <p:nvPr/>
        </p:nvPicPr>
        <p:blipFill>
          <a:blip r:embed="rId17">
            <a:alphaModFix amt="40000"/>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484109" y="1481755"/>
            <a:ext cx="10528863" cy="1588901"/>
          </a:xfrm>
          <a:prstGeom prst="rect">
            <a:avLst/>
          </a:prstGeom>
        </p:spPr>
      </p:pic>
      <p:sp>
        <p:nvSpPr>
          <p:cNvPr id="27" name="TextBox 27"/>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8" name="TextBox 28"/>
          <p:cNvSpPr txBox="1"/>
          <p:nvPr/>
        </p:nvSpPr>
        <p:spPr>
          <a:xfrm>
            <a:off x="3639570" y="1418956"/>
            <a:ext cx="10256039" cy="1543050"/>
          </a:xfrm>
          <a:prstGeom prst="rect">
            <a:avLst/>
          </a:prstGeom>
        </p:spPr>
        <p:txBody>
          <a:bodyPr lIns="0" tIns="0" rIns="0" bIns="0" rtlCol="0" anchor="t">
            <a:spAutoFit/>
          </a:bodyPr>
          <a:lstStyle/>
          <a:p>
            <a:pPr algn="ctr">
              <a:lnSpc>
                <a:spcPts val="12599"/>
              </a:lnSpc>
            </a:pPr>
            <a:r>
              <a:rPr lang="en-US" sz="9000">
                <a:solidFill>
                  <a:srgbClr val="000000"/>
                </a:solidFill>
                <a:latin typeface="Angeletta"/>
              </a:rPr>
              <a:t>Competencia General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446819" y="1027095"/>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D7E78FE4-5B7F-2A5B-0298-09331ADA0008}"/>
              </a:ext>
            </a:extLst>
          </p:cNvPr>
          <p:cNvSpPr txBox="1"/>
          <p:nvPr/>
        </p:nvSpPr>
        <p:spPr>
          <a:xfrm>
            <a:off x="2124555" y="1638300"/>
            <a:ext cx="7693111" cy="6986528"/>
          </a:xfrm>
          <a:prstGeom prst="rect">
            <a:avLst/>
          </a:prstGeom>
          <a:noFill/>
        </p:spPr>
        <p:txBody>
          <a:bodyPr wrap="square">
            <a:spAutoFit/>
          </a:bodyPr>
          <a:lstStyle/>
          <a:p>
            <a:pPr algn="just"/>
            <a:endParaRPr lang="es-ES" sz="2800" dirty="0">
              <a:solidFill>
                <a:srgbClr val="000000"/>
              </a:solidFill>
              <a:effectLst/>
              <a:latin typeface="YAFcfoaHu-s 0"/>
            </a:endParaRPr>
          </a:p>
          <a:p>
            <a:pPr algn="just"/>
            <a:r>
              <a:rPr lang="es-ES" sz="2800" b="0" i="0" u="none" strike="noStrike" dirty="0">
                <a:solidFill>
                  <a:srgbClr val="000000"/>
                </a:solidFill>
                <a:effectLst/>
                <a:latin typeface="YAFcfoaHu-s 0"/>
              </a:rPr>
              <a:t>A partir del análisis anterior es necesario diseñar estratégicamente el proceso con el cual se implementarán</a:t>
            </a:r>
            <a:r>
              <a:rPr lang="es-ES" sz="2800" b="1" i="0" u="none" strike="noStrike" dirty="0">
                <a:solidFill>
                  <a:srgbClr val="000000"/>
                </a:solidFill>
                <a:effectLst/>
                <a:latin typeface="YAFcfoaHu-s 0"/>
              </a:rPr>
              <a:t> acciones digitales</a:t>
            </a:r>
            <a:r>
              <a:rPr lang="es-ES" sz="2800" b="0" i="0" u="none" strike="noStrike" dirty="0">
                <a:solidFill>
                  <a:srgbClr val="000000"/>
                </a:solidFill>
                <a:effectLst/>
                <a:latin typeface="YAFcfoaHu-s 0"/>
              </a:rPr>
              <a:t> para: </a:t>
            </a:r>
          </a:p>
          <a:p>
            <a:pPr algn="just"/>
            <a:endParaRPr lang="es-ES" sz="2800" dirty="0">
              <a:solidFill>
                <a:srgbClr val="000000"/>
              </a:solidFill>
              <a:effectLst/>
              <a:latin typeface="YAFcfoaHu-s 0"/>
            </a:endParaRPr>
          </a:p>
          <a:p>
            <a:pPr algn="just">
              <a:buFont typeface="Arial" panose="020B0604020202020204" pitchFamily="34" charset="0"/>
              <a:buChar char="•"/>
            </a:pPr>
            <a:r>
              <a:rPr lang="es-ES" sz="2800" b="0" i="0" u="none" strike="noStrike" dirty="0">
                <a:solidFill>
                  <a:srgbClr val="000000"/>
                </a:solidFill>
                <a:effectLst/>
              </a:rPr>
              <a:t>Definir los canales en donde se mueven.</a:t>
            </a:r>
            <a:endParaRPr lang="es-ES" sz="2800" dirty="0"/>
          </a:p>
          <a:p>
            <a:pPr algn="just">
              <a:buFont typeface="Arial" panose="020B0604020202020204" pitchFamily="34" charset="0"/>
              <a:buChar char="•"/>
            </a:pPr>
            <a:r>
              <a:rPr lang="es-ES" sz="2800" b="0" i="0" u="none" strike="noStrike" dirty="0">
                <a:solidFill>
                  <a:srgbClr val="000000"/>
                </a:solidFill>
                <a:effectLst/>
              </a:rPr>
              <a:t>Determinar los tiempos y recursos a invertir.</a:t>
            </a:r>
            <a:endParaRPr lang="es-ES" sz="2800" dirty="0"/>
          </a:p>
          <a:p>
            <a:pPr algn="just">
              <a:buFont typeface="Arial" panose="020B0604020202020204" pitchFamily="34" charset="0"/>
              <a:buChar char="•"/>
            </a:pPr>
            <a:r>
              <a:rPr lang="es-ES" sz="2800" b="0" i="0" u="none" strike="noStrike" dirty="0">
                <a:solidFill>
                  <a:srgbClr val="000000"/>
                </a:solidFill>
                <a:effectLst/>
              </a:rPr>
              <a:t>Satisfacer las necesidades de los consumidores en cada etapa del proceso de compra.</a:t>
            </a:r>
            <a:endParaRPr lang="es-ES" sz="2800" dirty="0"/>
          </a:p>
          <a:p>
            <a:pPr algn="just">
              <a:buFont typeface="Arial" panose="020B0604020202020204" pitchFamily="34" charset="0"/>
              <a:buChar char="•"/>
            </a:pPr>
            <a:r>
              <a:rPr lang="es-ES" sz="2800" b="0" i="0" u="none" strike="noStrike" dirty="0">
                <a:solidFill>
                  <a:srgbClr val="000000"/>
                </a:solidFill>
                <a:effectLst/>
              </a:rPr>
              <a:t>Plantear objetivos reales y acordes con la realidad.</a:t>
            </a:r>
            <a:endParaRPr lang="es-ES" sz="2800" dirty="0"/>
          </a:p>
          <a:p>
            <a:pPr algn="just">
              <a:buFont typeface="Arial" panose="020B0604020202020204" pitchFamily="34" charset="0"/>
              <a:buChar char="•"/>
            </a:pPr>
            <a:r>
              <a:rPr lang="es-ES" sz="2800" b="0" i="0" u="none" strike="noStrike" dirty="0">
                <a:solidFill>
                  <a:srgbClr val="000000"/>
                </a:solidFill>
                <a:effectLst/>
              </a:rPr>
              <a:t>Establecer </a:t>
            </a:r>
            <a:r>
              <a:rPr lang="es-ES" sz="2800" b="0" i="0" u="none" strike="noStrike" dirty="0" err="1">
                <a:solidFill>
                  <a:srgbClr val="000000"/>
                </a:solidFill>
                <a:effectLst/>
              </a:rPr>
              <a:t>KPIs</a:t>
            </a:r>
            <a:r>
              <a:rPr lang="es-ES" sz="2800" b="0" i="0" u="none" strike="noStrike" dirty="0">
                <a:solidFill>
                  <a:srgbClr val="000000"/>
                </a:solidFill>
                <a:effectLst/>
              </a:rPr>
              <a:t> clave de desempeño.</a:t>
            </a:r>
            <a:endParaRPr lang="es-ES" sz="2800" dirty="0"/>
          </a:p>
          <a:p>
            <a:pPr algn="just">
              <a:buFont typeface="Arial" panose="020B0604020202020204" pitchFamily="34" charset="0"/>
              <a:buChar char="•"/>
            </a:pPr>
            <a:r>
              <a:rPr lang="es-ES" sz="2800" b="0" i="0" u="none" strike="noStrike" dirty="0">
                <a:solidFill>
                  <a:srgbClr val="000000"/>
                </a:solidFill>
                <a:effectLst/>
              </a:rPr>
              <a:t>Evaluar los resultados de cada una de las acciones emprendidas.</a:t>
            </a:r>
            <a:endParaRPr lang="es-ES" sz="2800" dirty="0"/>
          </a:p>
          <a:p>
            <a:pPr algn="just">
              <a:buFont typeface="Arial" panose="020B0604020202020204" pitchFamily="34" charset="0"/>
              <a:buChar char="•"/>
            </a:pPr>
            <a:r>
              <a:rPr lang="es-ES" sz="2800" b="0" i="0" u="none" strike="noStrike" dirty="0">
                <a:solidFill>
                  <a:srgbClr val="000000"/>
                </a:solidFill>
                <a:effectLst/>
              </a:rPr>
              <a:t>Realizar aquellos ajustes correspondientes, para aprovechar al máximo las oportunidades que se presenten en cada etapa del proceso.</a:t>
            </a:r>
            <a:endParaRPr lang="es-ES" sz="2800" dirty="0"/>
          </a:p>
        </p:txBody>
      </p:sp>
      <p:pic>
        <p:nvPicPr>
          <p:cNvPr id="1026" name="Picture 2" descr="Cómo crear campañas digitales: qué evitar y qué no puede faltar">
            <a:extLst>
              <a:ext uri="{FF2B5EF4-FFF2-40B4-BE49-F238E27FC236}">
                <a16:creationId xmlns:a16="http://schemas.microsoft.com/office/drawing/2014/main" id="{609C0FAF-9DEE-3C3F-6A90-C1AC4EDD763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174924" y="3402875"/>
            <a:ext cx="6081891" cy="4195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DF98EEAF-E898-9B1E-B777-A486AEF4113F}"/>
              </a:ext>
            </a:extLst>
          </p:cNvPr>
          <p:cNvSpPr txBox="1"/>
          <p:nvPr/>
        </p:nvSpPr>
        <p:spPr>
          <a:xfrm>
            <a:off x="1922039" y="1714126"/>
            <a:ext cx="8136362" cy="6863417"/>
          </a:xfrm>
          <a:prstGeom prst="rect">
            <a:avLst/>
          </a:prstGeom>
          <a:noFill/>
        </p:spPr>
        <p:txBody>
          <a:bodyPr wrap="square">
            <a:spAutoFit/>
          </a:bodyPr>
          <a:lstStyle/>
          <a:p>
            <a:pPr algn="just">
              <a:buFont typeface="Arial" panose="020B0604020202020204" pitchFamily="34" charset="0"/>
              <a:buChar char="•"/>
            </a:pPr>
            <a:r>
              <a:rPr lang="es-ES" sz="2800" b="1" i="0" u="none" strike="noStrike" dirty="0">
                <a:solidFill>
                  <a:srgbClr val="E4B829"/>
                </a:solidFill>
                <a:effectLst/>
              </a:rPr>
              <a:t>Amenazas y oportunidades de la digitalización.</a:t>
            </a:r>
          </a:p>
          <a:p>
            <a:pPr algn="just"/>
            <a:endParaRPr lang="es-ES" sz="2800" dirty="0"/>
          </a:p>
          <a:p>
            <a:pPr algn="just"/>
            <a:r>
              <a:rPr lang="es-ES" sz="2400" b="0" i="0" u="none" strike="noStrike" dirty="0">
                <a:solidFill>
                  <a:srgbClr val="000000"/>
                </a:solidFill>
                <a:effectLst/>
                <a:latin typeface="YAFcfoaHu-s 0"/>
              </a:rPr>
              <a:t>La digitalización para una pequeña o mediana empresa que aún no ha comenzado a vender online puede traer muchas </a:t>
            </a:r>
            <a:r>
              <a:rPr lang="es-ES" sz="2400" b="1" i="0" u="none" strike="noStrike" dirty="0">
                <a:solidFill>
                  <a:srgbClr val="60C6CF"/>
                </a:solidFill>
                <a:effectLst/>
                <a:latin typeface="YAFcfoaHu-s 0"/>
              </a:rPr>
              <a:t>oportunidades</a:t>
            </a:r>
            <a:r>
              <a:rPr lang="es-ES" sz="2400" b="0" i="0" u="none" strike="noStrike" dirty="0">
                <a:solidFill>
                  <a:srgbClr val="000000"/>
                </a:solidFill>
                <a:effectLst/>
                <a:latin typeface="YAFcfoaHu-s 0"/>
              </a:rPr>
              <a:t> a la compañía como, por ejemplo:</a:t>
            </a:r>
          </a:p>
          <a:p>
            <a:pPr algn="just"/>
            <a:endParaRPr lang="es-ES" sz="2400" dirty="0">
              <a:solidFill>
                <a:srgbClr val="000000"/>
              </a:solidFill>
              <a:effectLst/>
              <a:latin typeface="YAFcfoaHu-s 0"/>
            </a:endParaRPr>
          </a:p>
          <a:p>
            <a:pPr algn="just">
              <a:buFont typeface="Arial" panose="020B0604020202020204" pitchFamily="34" charset="0"/>
              <a:buChar char="•"/>
            </a:pPr>
            <a:r>
              <a:rPr lang="es-ES" sz="2400" b="1" i="0" u="none" strike="noStrike" dirty="0">
                <a:solidFill>
                  <a:srgbClr val="000000"/>
                </a:solidFill>
                <a:effectLst/>
              </a:rPr>
              <a:t>Mejora de la rentabilidad y eficiencia empresarial</a:t>
            </a:r>
          </a:p>
          <a:p>
            <a:pPr algn="just"/>
            <a:endParaRPr lang="es-ES" sz="2400" dirty="0"/>
          </a:p>
          <a:p>
            <a:pPr algn="just">
              <a:buFont typeface="Arial" panose="020B0604020202020204" pitchFamily="34" charset="0"/>
              <a:buChar char="•"/>
            </a:pPr>
            <a:r>
              <a:rPr lang="es-ES" sz="2400" b="1" i="0" u="none" strike="noStrike" dirty="0">
                <a:solidFill>
                  <a:srgbClr val="000000"/>
                </a:solidFill>
                <a:effectLst/>
              </a:rPr>
              <a:t>Fomento de la lealtad de los clientes</a:t>
            </a:r>
          </a:p>
          <a:p>
            <a:pPr algn="just">
              <a:buFont typeface="Arial" panose="020B0604020202020204" pitchFamily="34" charset="0"/>
              <a:buChar char="•"/>
            </a:pPr>
            <a:endParaRPr lang="es-ES" sz="2400" b="0" i="0" u="none" strike="noStrike" dirty="0">
              <a:solidFill>
                <a:srgbClr val="000000"/>
              </a:solidFill>
              <a:effectLst/>
            </a:endParaRPr>
          </a:p>
          <a:p>
            <a:pPr algn="just">
              <a:buFont typeface="Arial" panose="020B0604020202020204" pitchFamily="34" charset="0"/>
              <a:buChar char="•"/>
            </a:pPr>
            <a:r>
              <a:rPr lang="es-ES" sz="2400" b="1" i="0" u="none" strike="noStrike" dirty="0">
                <a:solidFill>
                  <a:srgbClr val="000000"/>
                </a:solidFill>
                <a:effectLst/>
              </a:rPr>
              <a:t>Nueva cartera de clientes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Branding (imagen pública de una marca o empresa) :</a:t>
            </a:r>
            <a:r>
              <a:rPr lang="es-ES" sz="2400" b="0" i="0" u="none" strike="noStrike" dirty="0">
                <a:solidFill>
                  <a:srgbClr val="000000"/>
                </a:solidFill>
                <a:effectLst/>
              </a:rPr>
              <a:t> Al digitalizarse, la empresa obtiene una mejor reputación y a su vez, mejora el posicionamiento de su marca. Al mismo tiempo, nos ayuda a establecer sinergias y colaboraciones estratégicas o alianzas con otras empresas, ya sean o no de nuestro mismo sector.</a:t>
            </a:r>
            <a:endParaRPr lang="es-ES" sz="2400" dirty="0"/>
          </a:p>
        </p:txBody>
      </p:sp>
      <p:pic>
        <p:nvPicPr>
          <p:cNvPr id="3076" name="Picture 4" descr="Elevar tus ventas digitales: 8 acciones estratégicas">
            <a:extLst>
              <a:ext uri="{FF2B5EF4-FFF2-40B4-BE49-F238E27FC236}">
                <a16:creationId xmlns:a16="http://schemas.microsoft.com/office/drawing/2014/main" id="{BB22F743-E363-98EB-21AF-AD5BE5C8235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8868" r="15333"/>
          <a:stretch/>
        </p:blipFill>
        <p:spPr bwMode="auto">
          <a:xfrm>
            <a:off x="10212379" y="2882768"/>
            <a:ext cx="5889750" cy="468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741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9" name="CuadroTexto 28">
            <a:extLst>
              <a:ext uri="{FF2B5EF4-FFF2-40B4-BE49-F238E27FC236}">
                <a16:creationId xmlns:a16="http://schemas.microsoft.com/office/drawing/2014/main" id="{84FD3A16-8065-6E05-3D7E-21EFB049A2C5}"/>
              </a:ext>
            </a:extLst>
          </p:cNvPr>
          <p:cNvSpPr txBox="1"/>
          <p:nvPr/>
        </p:nvSpPr>
        <p:spPr>
          <a:xfrm>
            <a:off x="7248787" y="1695607"/>
            <a:ext cx="8906226" cy="7109639"/>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000000"/>
                </a:solidFill>
                <a:effectLst/>
              </a:rPr>
              <a:t>Optimización de la interacción con los clientes:</a:t>
            </a:r>
            <a:r>
              <a:rPr lang="es-ES" sz="2400" b="0" i="0" u="none" strike="noStrike" dirty="0">
                <a:solidFill>
                  <a:srgbClr val="000000"/>
                </a:solidFill>
                <a:effectLst/>
              </a:rPr>
              <a:t> logramos que los clientes descubran nuestra empresa de manera accesible y puedan comunicarse con nosotros de forma conveniente, en cualquier momento ya través de diversos dispositivos. </a:t>
            </a:r>
          </a:p>
          <a:p>
            <a:pPr algn="just">
              <a:buFont typeface="Arial" panose="020B0604020202020204" pitchFamily="34" charset="0"/>
              <a:buChar char="•"/>
            </a:pPr>
            <a:endParaRPr lang="es-ES" sz="2400" b="0" i="0" u="none" strike="noStrike" dirty="0">
              <a:solidFill>
                <a:srgbClr val="000000"/>
              </a:solidFill>
              <a:effectLst/>
            </a:endParaRPr>
          </a:p>
          <a:p>
            <a:pPr algn="just">
              <a:buFont typeface="Arial" panose="020B0604020202020204" pitchFamily="34" charset="0"/>
              <a:buChar char="•"/>
            </a:pPr>
            <a:r>
              <a:rPr lang="es-ES" sz="2400" b="1" i="0" u="none" strike="noStrike" dirty="0">
                <a:solidFill>
                  <a:srgbClr val="000000"/>
                </a:solidFill>
                <a:effectLst/>
              </a:rPr>
              <a:t>Diferenciación de la competencia</a:t>
            </a:r>
            <a:r>
              <a:rPr lang="es-ES" sz="2400" b="0" i="0" u="none" strike="noStrike" dirty="0">
                <a:solidFill>
                  <a:srgbClr val="000000"/>
                </a:solidFill>
                <a:effectLst/>
              </a:rPr>
              <a:t>. Al estar presentes en Internet, la imagen de nuestra empresa mejora sustancialmente. De esta forma, los clientes nos reconocen como una empresa innovadora, competente y adaptada al momento actual, lo que nos puede diferenciar de muchos de nuestros competidores.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30303"/>
                </a:solidFill>
                <a:effectLst/>
              </a:rPr>
              <a:t>Ampliación del margen de negocio. </a:t>
            </a:r>
            <a:r>
              <a:rPr lang="es-ES" sz="2400" b="0" i="0" u="none" strike="noStrike" dirty="0">
                <a:solidFill>
                  <a:srgbClr val="030303"/>
                </a:solidFill>
                <a:effectLst/>
              </a:rPr>
              <a:t>La presencia </a:t>
            </a:r>
            <a:r>
              <a:rPr lang="es-ES" sz="2400" b="0" i="0" u="none" strike="noStrike" dirty="0" err="1">
                <a:solidFill>
                  <a:srgbClr val="030303"/>
                </a:solidFill>
                <a:effectLst/>
              </a:rPr>
              <a:t>on</a:t>
            </a:r>
            <a:r>
              <a:rPr lang="es-ES" sz="2400" b="0" i="0" u="none" strike="noStrike" dirty="0">
                <a:solidFill>
                  <a:srgbClr val="030303"/>
                </a:solidFill>
                <a:effectLst/>
              </a:rPr>
              <a:t> line aumenta la capacidad de llegar a más clientes potenciales, ya que mediante el uso de este nuevo canal de comunicación la empresa tiene más visibilidad.</a:t>
            </a:r>
          </a:p>
          <a:p>
            <a:pPr algn="just"/>
            <a:endParaRPr lang="es-ES" sz="2400" dirty="0"/>
          </a:p>
          <a:p>
            <a:pPr algn="just">
              <a:buFont typeface="Arial" panose="020B0604020202020204" pitchFamily="34" charset="0"/>
              <a:buChar char="•"/>
            </a:pPr>
            <a:r>
              <a:rPr lang="es-ES" sz="2400" b="1" i="0" u="none" strike="noStrike" dirty="0">
                <a:solidFill>
                  <a:srgbClr val="030303"/>
                </a:solidFill>
                <a:effectLst/>
              </a:rPr>
              <a:t>Optimización de recursos y aumento de la eficiencia: </a:t>
            </a:r>
            <a:r>
              <a:rPr lang="es-ES" sz="2400" b="0" i="0" u="none" strike="noStrike" dirty="0">
                <a:solidFill>
                  <a:srgbClr val="030303"/>
                </a:solidFill>
                <a:effectLst/>
              </a:rPr>
              <a:t>Al digitalizar nuestra empresa, logramos obtener de manera inmediata un ahorro considerable tanto en costos como en la efectividad de nuestras operaciones.</a:t>
            </a:r>
            <a:endParaRPr lang="es-ES" sz="2400" dirty="0"/>
          </a:p>
        </p:txBody>
      </p:sp>
      <p:pic>
        <p:nvPicPr>
          <p:cNvPr id="4098" name="Picture 2" descr="La identidad digital y la digitalización han traído consigo beneficios y  ventajas que, hoy en día, son indispensables para el trabajo diario de los  Administradores de Fincas (AF), sobre todo en la">
            <a:extLst>
              <a:ext uri="{FF2B5EF4-FFF2-40B4-BE49-F238E27FC236}">
                <a16:creationId xmlns:a16="http://schemas.microsoft.com/office/drawing/2014/main" id="{B94972FF-0225-2408-2A4E-E54390DBEA3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1690" r="2277"/>
          <a:stretch/>
        </p:blipFill>
        <p:spPr bwMode="auto">
          <a:xfrm>
            <a:off x="1841648" y="2961356"/>
            <a:ext cx="5080752" cy="457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565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07B9155C-E097-F748-BE41-6EBF5B90A607}"/>
              </a:ext>
            </a:extLst>
          </p:cNvPr>
          <p:cNvSpPr txBox="1"/>
          <p:nvPr/>
        </p:nvSpPr>
        <p:spPr>
          <a:xfrm>
            <a:off x="2000022" y="2079353"/>
            <a:ext cx="9125178" cy="6740307"/>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000000"/>
                </a:solidFill>
                <a:effectLst/>
              </a:rPr>
              <a:t>Incremento de la eficiencia mediante la optimización de recursos.</a:t>
            </a:r>
            <a:r>
              <a:rPr lang="es-ES" sz="2400" b="0" i="0" u="none" strike="noStrike" dirty="0">
                <a:solidFill>
                  <a:srgbClr val="000000"/>
                </a:solidFill>
                <a:effectLst/>
              </a:rPr>
              <a:t> mediante procesos como la asignación de recursos de acuerdo al Big Data, la automatización o el almacenamiento en la nube. En el caso de una empresa pequeña y mediana, dicha digitalización consigue liberar a los empleados de muchos procesos tediosos, que pueden realizarse de forma más eficiente automáticamente. De esta forma se explotan al máximo los recursos económicos y humanos del negocio.</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Transformación de productos o servicios</a:t>
            </a:r>
            <a:r>
              <a:rPr lang="es-ES" sz="2400" b="0" i="0" u="none" strike="noStrike" dirty="0">
                <a:solidFill>
                  <a:srgbClr val="000000"/>
                </a:solidFill>
                <a:effectLst/>
              </a:rPr>
              <a:t>. puede impulsar el desarrollo de nuevos productos o servicios, expandiendo el modelo de negocio a través de la digitalización. </a:t>
            </a:r>
          </a:p>
          <a:p>
            <a:pPr algn="just">
              <a:buFont typeface="Arial" panose="020B0604020202020204" pitchFamily="34" charset="0"/>
              <a:buChar char="•"/>
            </a:pPr>
            <a:endParaRPr lang="es-ES" sz="2400" b="0" i="0" u="none" strike="noStrike" dirty="0">
              <a:solidFill>
                <a:srgbClr val="000000"/>
              </a:solidFill>
              <a:effectLst/>
            </a:endParaRPr>
          </a:p>
          <a:p>
            <a:pPr algn="just">
              <a:buFont typeface="Arial" panose="020B0604020202020204" pitchFamily="34" charset="0"/>
              <a:buChar char="•"/>
            </a:pPr>
            <a:r>
              <a:rPr lang="es-ES" sz="2400" b="1" i="0" u="none" strike="noStrike" dirty="0">
                <a:solidFill>
                  <a:srgbClr val="000000"/>
                </a:solidFill>
                <a:effectLst/>
              </a:rPr>
              <a:t>Incremento de ventas. </a:t>
            </a:r>
            <a:r>
              <a:rPr lang="es-ES" sz="2400" b="0" i="0" u="none" strike="noStrike" dirty="0">
                <a:solidFill>
                  <a:srgbClr val="000000"/>
                </a:solidFill>
                <a:effectLst/>
              </a:rPr>
              <a:t>En una pyme no digitalizada, las únicas formas de contacto con los clientes son la presencial y la telefónica. Al digitalizarse y utilizar Internet surgen nuevas y diversas formas de comunicarnos con nuestros clientes, haciendo posible que el consumidor pueda acceder en cualquier momento a las ofertas y servicios de nuestro negocio.</a:t>
            </a:r>
            <a:endParaRPr lang="es-ES" sz="2400" dirty="0"/>
          </a:p>
        </p:txBody>
      </p:sp>
      <p:pic>
        <p:nvPicPr>
          <p:cNvPr id="5122" name="Picture 2" descr="Cómo crear una tienda online | ¡Abre la tuya paso a paso desde cero!">
            <a:extLst>
              <a:ext uri="{FF2B5EF4-FFF2-40B4-BE49-F238E27FC236}">
                <a16:creationId xmlns:a16="http://schemas.microsoft.com/office/drawing/2014/main" id="{FBA4956E-968B-CC14-2BBB-E73B2C1C345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6222" r="7334"/>
          <a:stretch/>
        </p:blipFill>
        <p:spPr bwMode="auto">
          <a:xfrm>
            <a:off x="11404885" y="3077924"/>
            <a:ext cx="4544797" cy="480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255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687ADE90-F428-7D73-9DB1-A5D34854E995}"/>
              </a:ext>
            </a:extLst>
          </p:cNvPr>
          <p:cNvSpPr txBox="1"/>
          <p:nvPr/>
        </p:nvSpPr>
        <p:spPr>
          <a:xfrm>
            <a:off x="2047536" y="1728590"/>
            <a:ext cx="9144000" cy="6740307"/>
          </a:xfrm>
          <a:prstGeom prst="rect">
            <a:avLst/>
          </a:prstGeom>
          <a:noFill/>
        </p:spPr>
        <p:txBody>
          <a:bodyPr wrap="square">
            <a:spAutoFit/>
          </a:bodyPr>
          <a:lstStyle/>
          <a:p>
            <a:pPr algn="just"/>
            <a:r>
              <a:rPr lang="es-ES" sz="2400" b="0" i="0" u="none" strike="noStrike" dirty="0">
                <a:solidFill>
                  <a:srgbClr val="000000"/>
                </a:solidFill>
                <a:effectLst/>
                <a:latin typeface="YAFcfoaHu-s 0"/>
              </a:rPr>
              <a:t>La digitalización de una PYME puede brindar numerosos beneficios, pero también puede presentar ciertas </a:t>
            </a:r>
            <a:r>
              <a:rPr lang="es-ES" sz="2400" b="1" i="0" u="none" strike="noStrike" dirty="0">
                <a:solidFill>
                  <a:srgbClr val="60C6CF"/>
                </a:solidFill>
                <a:effectLst/>
                <a:latin typeface="YAFcfoaHu-s 0"/>
              </a:rPr>
              <a:t>amenazas.</a:t>
            </a:r>
            <a:r>
              <a:rPr lang="es-ES" sz="2400" b="0" i="0" u="none" strike="noStrike" dirty="0">
                <a:solidFill>
                  <a:srgbClr val="000000"/>
                </a:solidFill>
                <a:effectLst/>
                <a:latin typeface="YAFcfoaHu-s 0"/>
              </a:rPr>
              <a:t> Algunas de las posibles amenazas asociadas con la digitalización son las siguientes:</a:t>
            </a:r>
          </a:p>
          <a:p>
            <a:pPr algn="just"/>
            <a:endParaRPr lang="es-ES" sz="2400" dirty="0">
              <a:solidFill>
                <a:srgbClr val="000000"/>
              </a:solidFill>
              <a:latin typeface="YAFcfoaHu-s 0"/>
            </a:endParaRPr>
          </a:p>
          <a:p>
            <a:pPr algn="just"/>
            <a:endParaRPr lang="es-ES" sz="2400" dirty="0">
              <a:solidFill>
                <a:srgbClr val="000000"/>
              </a:solidFill>
              <a:effectLst/>
              <a:latin typeface="YAFcfoaHu-s 0"/>
            </a:endParaRPr>
          </a:p>
          <a:p>
            <a:pPr algn="just">
              <a:buFont typeface="Arial" panose="020B0604020202020204" pitchFamily="34" charset="0"/>
              <a:buChar char="•"/>
            </a:pPr>
            <a:r>
              <a:rPr lang="es-ES" sz="2400" b="1" i="0" u="none" strike="noStrike" dirty="0">
                <a:solidFill>
                  <a:srgbClr val="000000"/>
                </a:solidFill>
                <a:effectLst/>
              </a:rPr>
              <a:t>Seguridad de datos: </a:t>
            </a:r>
            <a:r>
              <a:rPr lang="es-ES" sz="2400" b="0" i="0" u="none" strike="noStrike" dirty="0">
                <a:solidFill>
                  <a:srgbClr val="000000"/>
                </a:solidFill>
                <a:effectLst/>
              </a:rPr>
              <a:t>La digitalización implica almacenar y gestionar datos en sistemas informáticos y en la nube. Esto aumenta el riesgo de brechas de seguridad, ataques cibernéticos y robos de datos. Es importante contar con medidas de seguridad sólidas, como el cifrado de datos, firewalls y sistemas de detección de intrusiones, para proteger la información confidencial y la propiedad intelectual.</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Robo de datos:</a:t>
            </a:r>
            <a:r>
              <a:rPr lang="es-ES" sz="2400" b="0" i="0" u="none" strike="noStrike" dirty="0">
                <a:solidFill>
                  <a:srgbClr val="000000"/>
                </a:solidFill>
                <a:effectLst/>
              </a:rPr>
              <a:t> Con la digitalización, las empresas recopilan y almacenan grandes cantidades de datos, incluyendo información confidencial de clientes, empleados y proveedores. El robo de datos es una amenaza constante, ya que los ciberdelincuentes buscan acceder a esta información para cometer fraudes, extorsiones o venderla en el mercado negro. </a:t>
            </a:r>
            <a:endParaRPr lang="es-ES" sz="2400" dirty="0"/>
          </a:p>
        </p:txBody>
      </p:sp>
      <p:pic>
        <p:nvPicPr>
          <p:cNvPr id="2056" name="Picture 8" descr="Robo de identidad documento locklizard datos violación equifax, azul, logo,  apoyo png | PNGWing">
            <a:extLst>
              <a:ext uri="{FF2B5EF4-FFF2-40B4-BE49-F238E27FC236}">
                <a16:creationId xmlns:a16="http://schemas.microsoft.com/office/drawing/2014/main" id="{994676D6-ED94-7EF4-5FE2-31FCAB082A00}"/>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865673" y="2291774"/>
            <a:ext cx="87630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97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4DB2D32C-8893-3F1A-ABE0-6A45661E0316}"/>
              </a:ext>
            </a:extLst>
          </p:cNvPr>
          <p:cNvSpPr txBox="1"/>
          <p:nvPr/>
        </p:nvSpPr>
        <p:spPr>
          <a:xfrm>
            <a:off x="2133600" y="1658299"/>
            <a:ext cx="8993596" cy="7109639"/>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000000"/>
                </a:solidFill>
                <a:effectLst/>
              </a:rPr>
              <a:t>Interrupción del negocio:</a:t>
            </a:r>
            <a:r>
              <a:rPr lang="es-ES" sz="2400" b="0" i="0" u="none" strike="noStrike" dirty="0">
                <a:solidFill>
                  <a:srgbClr val="000000"/>
                </a:solidFill>
                <a:effectLst/>
              </a:rPr>
              <a:t> Los problemas técnicos, como fallas en el sistema, cortes de energía o ataques cibernéticos, pueden paralizar las operaciones y causar pérdidas económicas significativas. Es importante tener planes de contingencia y copias de seguridad para minimizar el impacto de estas interrupciones.</a:t>
            </a:r>
          </a:p>
          <a:p>
            <a:pPr algn="just">
              <a:buFont typeface="Arial" panose="020B0604020202020204" pitchFamily="34" charset="0"/>
              <a:buChar char="•"/>
            </a:pPr>
            <a:endParaRPr lang="es-ES" sz="2400" b="1" i="0" u="none" strike="noStrike" dirty="0">
              <a:solidFill>
                <a:srgbClr val="000000"/>
              </a:solidFill>
              <a:effectLst/>
            </a:endParaRPr>
          </a:p>
          <a:p>
            <a:pPr algn="just">
              <a:buFont typeface="Arial" panose="020B0604020202020204" pitchFamily="34" charset="0"/>
              <a:buChar char="•"/>
            </a:pPr>
            <a:r>
              <a:rPr lang="es-ES" sz="2400" b="1" i="0" u="none" strike="noStrike" dirty="0">
                <a:solidFill>
                  <a:srgbClr val="000000"/>
                </a:solidFill>
                <a:effectLst/>
              </a:rPr>
              <a:t>Competencia digital: </a:t>
            </a:r>
            <a:r>
              <a:rPr lang="es-ES" sz="2400" b="0" i="0" u="none" strike="noStrike" dirty="0">
                <a:solidFill>
                  <a:srgbClr val="000000"/>
                </a:solidFill>
                <a:effectLst/>
              </a:rPr>
              <a:t>Las empresas que no pueden adaptarse a la era digital quedarán rezagadas, perdiendo clientes y oportunidades de crecimiento. La falta de conocimientos y habilidades digitales puede obstaculizar la capacidad de una empresa para competir en el mercado actual.</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Resistencia al cambio y capacitación insuficiente:</a:t>
            </a:r>
            <a:r>
              <a:rPr lang="es-ES" sz="2400" b="0" i="0" u="none" strike="noStrike" dirty="0">
                <a:solidFill>
                  <a:srgbClr val="000000"/>
                </a:solidFill>
                <a:effectLst/>
              </a:rPr>
              <a:t> La digitalización requiere un cambio cultural y organizativo. Algunos empleados pueden resistirse a adoptar nuevas tecnologías o enfrentar dificultades para adaptarse a ellas. La falta de capacitación adecuada en herramientas y digitales puede limitar la eficiencia y eficacia de los procesos de los empleados, y afectar la implementación exitosa de la digitalización en la empresa.</a:t>
            </a:r>
            <a:endParaRPr lang="es-ES" sz="2400" dirty="0"/>
          </a:p>
        </p:txBody>
      </p:sp>
      <p:pic>
        <p:nvPicPr>
          <p:cNvPr id="6146" name="Picture 2" descr="Bancos en el mundo sufren caída global del internet - El Poder de La Palabra">
            <a:extLst>
              <a:ext uri="{FF2B5EF4-FFF2-40B4-BE49-F238E27FC236}">
                <a16:creationId xmlns:a16="http://schemas.microsoft.com/office/drawing/2014/main" id="{49495F43-582C-7BD1-4230-87A42E3C7CC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31266" y="3621496"/>
            <a:ext cx="51435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864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963" r="3076" b="16040"/>
          <a:stretch>
            <a:fillRect/>
          </a:stretch>
        </p:blipFill>
        <p:spPr>
          <a:xfrm>
            <a:off x="0" y="0"/>
            <a:ext cx="18288000" cy="10287000"/>
          </a:xfrm>
          <a:prstGeom prst="rect">
            <a:avLst/>
          </a:prstGeom>
        </p:spPr>
      </p:pic>
      <p:sp>
        <p:nvSpPr>
          <p:cNvPr id="3" name="TextBox 3"/>
          <p:cNvSpPr txBox="1"/>
          <p:nvPr/>
        </p:nvSpPr>
        <p:spPr>
          <a:xfrm>
            <a:off x="2712436" y="3279140"/>
            <a:ext cx="13052367" cy="3376294"/>
          </a:xfrm>
          <a:prstGeom prst="rect">
            <a:avLst/>
          </a:prstGeom>
        </p:spPr>
        <p:txBody>
          <a:bodyPr lIns="0" tIns="0" rIns="0" bIns="0" rtlCol="0" anchor="t">
            <a:spAutoFit/>
          </a:bodyPr>
          <a:lstStyle/>
          <a:p>
            <a:pPr algn="ctr">
              <a:lnSpc>
                <a:spcPts val="12880"/>
              </a:lnSpc>
            </a:pPr>
            <a:r>
              <a:rPr lang="en-US" sz="9200">
                <a:solidFill>
                  <a:srgbClr val="FFFFFF"/>
                </a:solidFill>
                <a:latin typeface="Arial Bold"/>
              </a:rPr>
              <a:t>Competencias básicas de gestión empresarial.</a:t>
            </a:r>
          </a:p>
        </p:txBody>
      </p:sp>
      <p:grpSp>
        <p:nvGrpSpPr>
          <p:cNvPr id="4" name="Group 4"/>
          <p:cNvGrpSpPr/>
          <p:nvPr/>
        </p:nvGrpSpPr>
        <p:grpSpPr>
          <a:xfrm>
            <a:off x="-373664" y="-2035447"/>
            <a:ext cx="20464074" cy="3086100"/>
            <a:chOff x="0" y="0"/>
            <a:chExt cx="5389715" cy="812800"/>
          </a:xfrm>
        </p:grpSpPr>
        <p:sp>
          <p:nvSpPr>
            <p:cNvPr id="5" name="Freeform 5"/>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6" name="TextBox 6"/>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srcRect t="3384" b="85793"/>
          <a:stretch>
            <a:fillRect/>
          </a:stretch>
        </p:blipFill>
        <p:spPr>
          <a:xfrm>
            <a:off x="221782" y="0"/>
            <a:ext cx="17259300" cy="1050653"/>
          </a:xfrm>
          <a:prstGeom prst="rect">
            <a:avLst/>
          </a:prstGeom>
        </p:spPr>
      </p:pic>
      <p:grpSp>
        <p:nvGrpSpPr>
          <p:cNvPr id="8" name="Group 8"/>
          <p:cNvGrpSpPr/>
          <p:nvPr/>
        </p:nvGrpSpPr>
        <p:grpSpPr>
          <a:xfrm>
            <a:off x="-1088037" y="9236710"/>
            <a:ext cx="20464074" cy="3086100"/>
            <a:chOff x="0" y="0"/>
            <a:chExt cx="5389715" cy="812800"/>
          </a:xfrm>
        </p:grpSpPr>
        <p:sp>
          <p:nvSpPr>
            <p:cNvPr id="9" name="Freeform 9"/>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10" name="TextBox 10"/>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12" name="Picture 12"/>
          <p:cNvPicPr>
            <a:picLocks noChangeAspect="1"/>
          </p:cNvPicPr>
          <p:nvPr/>
        </p:nvPicPr>
        <p:blipFill>
          <a:blip r:embed="rId3"/>
          <a:srcRect l="68319" t="85057" b="2957"/>
          <a:stretch>
            <a:fillRect/>
          </a:stretch>
        </p:blipFill>
        <p:spPr>
          <a:xfrm>
            <a:off x="11804515" y="9347062"/>
            <a:ext cx="4416911" cy="9399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6" name="TextBox 26"/>
          <p:cNvSpPr txBox="1"/>
          <p:nvPr/>
        </p:nvSpPr>
        <p:spPr>
          <a:xfrm>
            <a:off x="8346672" y="4077027"/>
            <a:ext cx="7529158" cy="3435351"/>
          </a:xfrm>
          <a:prstGeom prst="rect">
            <a:avLst/>
          </a:prstGeom>
        </p:spPr>
        <p:txBody>
          <a:bodyPr lIns="0" tIns="0" rIns="0" bIns="0" rtlCol="0" anchor="t">
            <a:spAutoFit/>
          </a:bodyPr>
          <a:lstStyle/>
          <a:p>
            <a:pPr marL="539748" lvl="1" indent="-269874" algn="just">
              <a:lnSpc>
                <a:spcPts val="4524"/>
              </a:lnSpc>
              <a:buFont typeface="Arial"/>
              <a:buChar char="•"/>
            </a:pPr>
            <a:r>
              <a:rPr lang="en-US" sz="2499">
                <a:solidFill>
                  <a:srgbClr val="000000"/>
                </a:solidFill>
                <a:latin typeface="Arial Bold"/>
              </a:rPr>
              <a:t>Análisis operativo y estratégico: qué, quién, cómo, valor.</a:t>
            </a:r>
          </a:p>
          <a:p>
            <a:pPr marL="539748" lvl="1" indent="-269874" algn="just">
              <a:lnSpc>
                <a:spcPts val="4524"/>
              </a:lnSpc>
              <a:buFont typeface="Arial"/>
              <a:buChar char="•"/>
            </a:pPr>
            <a:r>
              <a:rPr lang="en-US" sz="2499">
                <a:solidFill>
                  <a:srgbClr val="000000"/>
                </a:solidFill>
                <a:latin typeface="Arial Bold"/>
              </a:rPr>
              <a:t>Marco financiero.</a:t>
            </a:r>
          </a:p>
          <a:p>
            <a:pPr marL="539748" lvl="1" indent="-269874" algn="just">
              <a:lnSpc>
                <a:spcPts val="4524"/>
              </a:lnSpc>
              <a:buFont typeface="Arial"/>
              <a:buChar char="•"/>
            </a:pPr>
            <a:r>
              <a:rPr lang="en-US" sz="2499">
                <a:solidFill>
                  <a:srgbClr val="000000"/>
                </a:solidFill>
                <a:latin typeface="Arial Bold"/>
              </a:rPr>
              <a:t>Herramientas de decisión. Análisis DAFO e intro al Canvas.</a:t>
            </a:r>
          </a:p>
          <a:p>
            <a:pPr marL="539748" lvl="1" indent="-269874" algn="just">
              <a:lnSpc>
                <a:spcPts val="4524"/>
              </a:lnSpc>
              <a:buFont typeface="Arial"/>
              <a:buChar char="•"/>
            </a:pPr>
            <a:r>
              <a:rPr lang="en-US" sz="2499">
                <a:solidFill>
                  <a:srgbClr val="000000"/>
                </a:solidFill>
                <a:latin typeface="Arial Bold"/>
              </a:rPr>
              <a:t>KPIs y medición de resultados.</a:t>
            </a:r>
          </a:p>
        </p:txBody>
      </p:sp>
      <p:sp>
        <p:nvSpPr>
          <p:cNvPr id="27" name="TextBox 27"/>
          <p:cNvSpPr txBox="1"/>
          <p:nvPr/>
        </p:nvSpPr>
        <p:spPr>
          <a:xfrm>
            <a:off x="9396201" y="2989722"/>
            <a:ext cx="4937460" cy="673100"/>
          </a:xfrm>
          <a:prstGeom prst="rect">
            <a:avLst/>
          </a:prstGeom>
        </p:spPr>
        <p:txBody>
          <a:bodyPr lIns="0" tIns="0" rIns="0" bIns="0" rtlCol="0" anchor="t">
            <a:spAutoFit/>
          </a:bodyPr>
          <a:lstStyle/>
          <a:p>
            <a:pPr algn="ctr">
              <a:lnSpc>
                <a:spcPts val="4900"/>
              </a:lnSpc>
            </a:pPr>
            <a:r>
              <a:rPr lang="en-US" sz="3500">
                <a:solidFill>
                  <a:srgbClr val="000000"/>
                </a:solidFill>
                <a:latin typeface="Arial Bold"/>
              </a:rPr>
              <a:t>Contenidos</a:t>
            </a:r>
          </a:p>
        </p:txBody>
      </p:sp>
      <p:pic>
        <p:nvPicPr>
          <p:cNvPr id="28" name="Picture 28"/>
          <p:cNvPicPr>
            <a:picLocks noChangeAspect="1"/>
          </p:cNvPicPr>
          <p:nvPr/>
        </p:nvPicPr>
        <p:blipFill>
          <a:blip r:embed="rId17">
            <a:alphaModFix amt="44999"/>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2531175" y="1691622"/>
            <a:ext cx="12025387" cy="826745"/>
          </a:xfrm>
          <a:prstGeom prst="rect">
            <a:avLst/>
          </a:prstGeom>
        </p:spPr>
      </p:pic>
      <p:sp>
        <p:nvSpPr>
          <p:cNvPr id="29" name="TextBox 29"/>
          <p:cNvSpPr txBox="1"/>
          <p:nvPr/>
        </p:nvSpPr>
        <p:spPr>
          <a:xfrm>
            <a:off x="2181780" y="1550942"/>
            <a:ext cx="12873742"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Clear Sans Bold"/>
              </a:rPr>
              <a:t>1.2 Competencias básicas de gestión empresarial</a:t>
            </a:r>
          </a:p>
        </p:txBody>
      </p:sp>
      <p:grpSp>
        <p:nvGrpSpPr>
          <p:cNvPr id="30" name="Group 30"/>
          <p:cNvGrpSpPr/>
          <p:nvPr/>
        </p:nvGrpSpPr>
        <p:grpSpPr>
          <a:xfrm>
            <a:off x="2531175" y="3172020"/>
            <a:ext cx="5322856" cy="5322856"/>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C6CF"/>
            </a:solidFill>
          </p:spPr>
        </p:sp>
        <p:sp>
          <p:nvSpPr>
            <p:cNvPr id="32" name="TextBox 32"/>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grpSp>
        <p:nvGrpSpPr>
          <p:cNvPr id="33" name="Group 33"/>
          <p:cNvGrpSpPr>
            <a:grpSpLocks noChangeAspect="1"/>
          </p:cNvGrpSpPr>
          <p:nvPr/>
        </p:nvGrpSpPr>
        <p:grpSpPr>
          <a:xfrm>
            <a:off x="2723873" y="3364728"/>
            <a:ext cx="4937460" cy="4937440"/>
            <a:chOff x="0" y="0"/>
            <a:chExt cx="6350000" cy="6349975"/>
          </a:xfrm>
        </p:grpSpPr>
        <p:sp>
          <p:nvSpPr>
            <p:cNvPr id="34" name="Freeform 3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14188" r="-16104"/>
              </a:stretch>
            </a:blipFill>
          </p:spPr>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5" y="1003536"/>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6F7B6DB7-D85F-AB06-122C-333E38809A99}"/>
              </a:ext>
            </a:extLst>
          </p:cNvPr>
          <p:cNvSpPr txBox="1"/>
          <p:nvPr/>
        </p:nvSpPr>
        <p:spPr>
          <a:xfrm>
            <a:off x="3031003" y="7154610"/>
            <a:ext cx="11582400" cy="1569660"/>
          </a:xfrm>
          <a:prstGeom prst="rect">
            <a:avLst/>
          </a:prstGeom>
          <a:noFill/>
        </p:spPr>
        <p:txBody>
          <a:bodyPr wrap="square">
            <a:spAutoFit/>
          </a:bodyPr>
          <a:lstStyle/>
          <a:p>
            <a:pPr algn="just"/>
            <a:r>
              <a:rPr lang="es-ES" sz="2400" b="0" i="0" u="none" strike="noStrike" dirty="0">
                <a:solidFill>
                  <a:srgbClr val="000000"/>
                </a:solidFill>
                <a:effectLst/>
              </a:rPr>
              <a:t>El análisis empresarial garantiza que una empresa esté preparada para alcanzar su máximo potencial. Ayuda a los líderes a identificar problemas y luego implementar estrategias o procesos para resolverlos. Un proceso de análisis empresarial efectivo, nos dará como resultado un plan específico, que la empresa tiene que poner en práctica.</a:t>
            </a:r>
            <a:endParaRPr lang="es-ES" sz="2400" dirty="0"/>
          </a:p>
        </p:txBody>
      </p:sp>
      <p:pic>
        <p:nvPicPr>
          <p:cNvPr id="7170" name="Picture 2" descr="El futuro de la analítica empresarial - Eduka.vip | Cursos, Masters y  Postgrados">
            <a:extLst>
              <a:ext uri="{FF2B5EF4-FFF2-40B4-BE49-F238E27FC236}">
                <a16:creationId xmlns:a16="http://schemas.microsoft.com/office/drawing/2014/main" id="{8E441864-758D-C8D2-18FB-9A4943F1E34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79063" y="1890237"/>
            <a:ext cx="11139797" cy="4641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06987803-121B-781F-5805-F740593F34B2}"/>
              </a:ext>
            </a:extLst>
          </p:cNvPr>
          <p:cNvSpPr txBox="1"/>
          <p:nvPr/>
        </p:nvSpPr>
        <p:spPr>
          <a:xfrm>
            <a:off x="2000022" y="1582563"/>
            <a:ext cx="9067800" cy="7478970"/>
          </a:xfrm>
          <a:prstGeom prst="rect">
            <a:avLst/>
          </a:prstGeom>
          <a:noFill/>
        </p:spPr>
        <p:txBody>
          <a:bodyPr wrap="square">
            <a:spAutoFit/>
          </a:bodyPr>
          <a:lstStyle/>
          <a:p>
            <a:pPr algn="just"/>
            <a:r>
              <a:rPr lang="es-ES" sz="2400" b="1" i="0" u="none" strike="noStrike" dirty="0">
                <a:solidFill>
                  <a:srgbClr val="000000"/>
                </a:solidFill>
                <a:effectLst/>
                <a:latin typeface="YAFcfoaHu-s 0"/>
              </a:rPr>
              <a:t>Conceptos de los análisis estratégicos. </a:t>
            </a:r>
            <a:endParaRPr lang="es-ES" sz="2400" dirty="0">
              <a:solidFill>
                <a:srgbClr val="000000"/>
              </a:solidFill>
              <a:effectLst/>
              <a:latin typeface="YAFcfoaHu-s 0"/>
            </a:endParaRPr>
          </a:p>
          <a:p>
            <a:pPr algn="just"/>
            <a:r>
              <a:rPr lang="es-ES" sz="2400" b="1" i="0" u="none" strike="noStrike" dirty="0">
                <a:solidFill>
                  <a:srgbClr val="0097B2"/>
                </a:solidFill>
                <a:effectLst/>
                <a:latin typeface="YAFcfoaHu-s 0"/>
              </a:rPr>
              <a:t>Misión:</a:t>
            </a:r>
            <a:r>
              <a:rPr lang="es-ES" sz="2400" b="1" i="0" u="none" strike="noStrike" dirty="0">
                <a:solidFill>
                  <a:srgbClr val="000000"/>
                </a:solidFill>
                <a:effectLst/>
                <a:latin typeface="YAFcfoaHu-s 0"/>
              </a:rPr>
              <a:t> </a:t>
            </a:r>
            <a:r>
              <a:rPr lang="es-ES" sz="2400" b="0" i="0" u="none" strike="noStrike" dirty="0">
                <a:solidFill>
                  <a:srgbClr val="000000"/>
                </a:solidFill>
                <a:effectLst/>
                <a:latin typeface="YAFcfoaHu-s 0"/>
              </a:rPr>
              <a:t>La misión es una declaración duradera sobre el propósito que distingue a una empresa de otra similar, es la declaración de la razón de ser de una empresa (David, 2003).</a:t>
            </a:r>
            <a:endParaRPr lang="es-ES" sz="2400" dirty="0">
              <a:solidFill>
                <a:srgbClr val="000000"/>
              </a:solidFill>
              <a:effectLst/>
              <a:latin typeface="YAFcfoaHu-s 0"/>
            </a:endParaRPr>
          </a:p>
          <a:p>
            <a:pPr algn="just"/>
            <a:r>
              <a:rPr lang="es-ES" sz="2400" b="0" i="0" u="none" strike="noStrike" dirty="0">
                <a:solidFill>
                  <a:srgbClr val="000000"/>
                </a:solidFill>
                <a:effectLst/>
                <a:latin typeface="YAFcfoaHu-s 0"/>
              </a:rPr>
              <a:t>La misión debe considerar 5 puntos: la razón de ser de la empresa, </a:t>
            </a:r>
            <a:r>
              <a:rPr lang="es-ES" sz="2400" b="0" i="1" u="none" strike="noStrike" dirty="0">
                <a:solidFill>
                  <a:srgbClr val="000000"/>
                </a:solidFill>
                <a:effectLst/>
                <a:latin typeface="YAFcfoaHu-s 0"/>
              </a:rPr>
              <a:t>el papel de la empresa en la sociedad, la naturaleza del negocio de la empresa, el valor que la empresa crea para sus grupos de interés y los tipos de actividades en los que la organización debe concentrar sus esfuerzos en el futuro</a:t>
            </a:r>
            <a:r>
              <a:rPr lang="es-ES" sz="2400" b="0" i="0" u="none" strike="noStrike" dirty="0">
                <a:solidFill>
                  <a:srgbClr val="000000"/>
                </a:solidFill>
                <a:effectLst/>
                <a:latin typeface="YAFcfoaHu-s 0"/>
              </a:rPr>
              <a:t> (Chiavenato &amp; Arao , 2011).</a:t>
            </a:r>
          </a:p>
          <a:p>
            <a:pPr algn="just"/>
            <a:endParaRPr lang="es-ES" sz="2400" dirty="0">
              <a:solidFill>
                <a:srgbClr val="000000"/>
              </a:solidFill>
              <a:effectLst/>
              <a:latin typeface="YAFcfoaHu-s 0"/>
            </a:endParaRPr>
          </a:p>
          <a:p>
            <a:pPr algn="just"/>
            <a:r>
              <a:rPr lang="es-ES" sz="2400" b="1" i="0" u="none" strike="noStrike" dirty="0">
                <a:solidFill>
                  <a:srgbClr val="0097B2"/>
                </a:solidFill>
                <a:effectLst/>
                <a:latin typeface="YAFcfoaHu-s 0"/>
              </a:rPr>
              <a:t>Visión:</a:t>
            </a:r>
            <a:r>
              <a:rPr lang="es-ES" sz="2400" b="0" i="0" u="none" strike="noStrike" dirty="0">
                <a:solidFill>
                  <a:srgbClr val="000000"/>
                </a:solidFill>
                <a:effectLst/>
                <a:latin typeface="YAFcfoaHu-s 0"/>
              </a:rPr>
              <a:t> La declaración de la visión se considera a menudo como el primer paso para seguir en la planeación estratégica. Una declaración de la visión debe responder a la pregunta </a:t>
            </a:r>
            <a:r>
              <a:rPr lang="es-ES" sz="2400" b="0" i="1" u="none" strike="noStrike" dirty="0">
                <a:solidFill>
                  <a:srgbClr val="000000"/>
                </a:solidFill>
                <a:effectLst/>
                <a:latin typeface="YAFcfoaHu-s 0"/>
              </a:rPr>
              <a:t>“¿Qué queremos llegar a ser?”</a:t>
            </a:r>
            <a:r>
              <a:rPr lang="es-ES" sz="2400" b="0" i="0" u="none" strike="noStrike" dirty="0">
                <a:solidFill>
                  <a:srgbClr val="000000"/>
                </a:solidFill>
                <a:effectLst/>
                <a:latin typeface="YAFcfoaHu-s 0"/>
              </a:rPr>
              <a:t> (David, 2003).</a:t>
            </a:r>
            <a:endParaRPr lang="es-ES" sz="2400" dirty="0">
              <a:solidFill>
                <a:srgbClr val="000000"/>
              </a:solidFill>
              <a:effectLst/>
              <a:latin typeface="YAFcfoaHu-s 0"/>
            </a:endParaRPr>
          </a:p>
          <a:p>
            <a:pPr algn="just"/>
            <a:r>
              <a:rPr lang="es-ES" sz="2400" b="0" i="0" u="none" strike="noStrike" dirty="0">
                <a:solidFill>
                  <a:srgbClr val="000000"/>
                </a:solidFill>
                <a:effectLst/>
                <a:latin typeface="YAFcfoaHu-s 0"/>
              </a:rPr>
              <a:t>Según Chiavenato y </a:t>
            </a:r>
            <a:r>
              <a:rPr lang="es-ES" sz="2400" b="0" i="0" u="none" strike="noStrike" dirty="0" err="1">
                <a:solidFill>
                  <a:srgbClr val="000000"/>
                </a:solidFill>
                <a:effectLst/>
                <a:latin typeface="YAFcfoaHu-s 0"/>
              </a:rPr>
              <a:t>Sapiro</a:t>
            </a:r>
            <a:r>
              <a:rPr lang="es-ES" sz="2400" b="0" i="0" u="none" strike="noStrike" dirty="0">
                <a:solidFill>
                  <a:srgbClr val="000000"/>
                </a:solidFill>
                <a:effectLst/>
                <a:latin typeface="YAFcfoaHu-s 0"/>
              </a:rPr>
              <a:t> (2011) en su libro Planeación Estratégica Fundamentos y Aplicaciones nos dice que la declaración de la visión debe cumplir con las siguientes premisas: adherencia a hechos reales, descripción concisa pero potente y equilibrio de todos los grupos de interés.</a:t>
            </a:r>
          </a:p>
          <a:p>
            <a:endParaRPr lang="es-ES" sz="2400" dirty="0">
              <a:solidFill>
                <a:srgbClr val="000000"/>
              </a:solidFill>
              <a:effectLst/>
              <a:latin typeface="YAFcfoaHu-s 0"/>
            </a:endParaRPr>
          </a:p>
        </p:txBody>
      </p:sp>
      <p:pic>
        <p:nvPicPr>
          <p:cNvPr id="8196" name="Picture 4" descr="MISIÓN- VISIÓN- VALORES – Colegio Divina Pastora">
            <a:extLst>
              <a:ext uri="{FF2B5EF4-FFF2-40B4-BE49-F238E27FC236}">
                <a16:creationId xmlns:a16="http://schemas.microsoft.com/office/drawing/2014/main" id="{D8A00D4D-248F-DDF2-784B-55F950221A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37137" y="3070656"/>
            <a:ext cx="4641102" cy="464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251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6" name="TextBox 26"/>
          <p:cNvSpPr txBox="1"/>
          <p:nvPr/>
        </p:nvSpPr>
        <p:spPr>
          <a:xfrm>
            <a:off x="2353352" y="3379497"/>
            <a:ext cx="13433370" cy="5550671"/>
          </a:xfrm>
          <a:prstGeom prst="rect">
            <a:avLst/>
          </a:prstGeom>
        </p:spPr>
        <p:txBody>
          <a:bodyPr lIns="0" tIns="0" rIns="0" bIns="0" rtlCol="0" anchor="t">
            <a:spAutoFit/>
          </a:bodyPr>
          <a:lstStyle/>
          <a:p>
            <a:pPr marL="437936" lvl="1" indent="-218968" algn="just">
              <a:lnSpc>
                <a:spcPts val="3428"/>
              </a:lnSpc>
              <a:buFont typeface="Arial"/>
              <a:buChar char="•"/>
            </a:pPr>
            <a:r>
              <a:rPr lang="en-US" sz="2028">
                <a:solidFill>
                  <a:srgbClr val="000000"/>
                </a:solidFill>
                <a:latin typeface="Open Sans"/>
              </a:rPr>
              <a:t>Tener una visión global de la </a:t>
            </a:r>
            <a:r>
              <a:rPr lang="en-US" sz="2028">
                <a:solidFill>
                  <a:srgbClr val="000000"/>
                </a:solidFill>
                <a:latin typeface="Open Sans Bold"/>
              </a:rPr>
              <a:t>gestión empresarial</a:t>
            </a:r>
            <a:r>
              <a:rPr lang="en-US" sz="2028">
                <a:solidFill>
                  <a:srgbClr val="000000"/>
                </a:solidFill>
                <a:latin typeface="Open Sans"/>
              </a:rPr>
              <a:t> que les permita desarrollar su actividad con máxima eficacia, creatividad y responsabilidad.</a:t>
            </a:r>
          </a:p>
          <a:p>
            <a:pPr marL="437936" lvl="1" indent="-218968" algn="just">
              <a:lnSpc>
                <a:spcPts val="3428"/>
              </a:lnSpc>
              <a:buFont typeface="Arial"/>
              <a:buChar char="•"/>
            </a:pPr>
            <a:r>
              <a:rPr lang="en-US" sz="2028">
                <a:solidFill>
                  <a:srgbClr val="000000"/>
                </a:solidFill>
                <a:latin typeface="Open Sans"/>
              </a:rPr>
              <a:t>Saber cómo </a:t>
            </a:r>
            <a:r>
              <a:rPr lang="en-US" sz="2028">
                <a:solidFill>
                  <a:srgbClr val="000000"/>
                </a:solidFill>
                <a:latin typeface="Open Sans Bold"/>
              </a:rPr>
              <a:t>identificar las necesidades </a:t>
            </a:r>
            <a:r>
              <a:rPr lang="en-US" sz="2028">
                <a:solidFill>
                  <a:srgbClr val="000000"/>
                </a:solidFill>
                <a:latin typeface="Open Sans"/>
              </a:rPr>
              <a:t>específicas de una organización y contribuir en la realización de diagnósticos y propuestas de soluciones optimas de aplicación.</a:t>
            </a:r>
          </a:p>
          <a:p>
            <a:pPr marL="437936" lvl="1" indent="-218968" algn="just">
              <a:lnSpc>
                <a:spcPts val="3428"/>
              </a:lnSpc>
              <a:buFont typeface="Arial"/>
              <a:buChar char="•"/>
            </a:pPr>
            <a:r>
              <a:rPr lang="en-US" sz="2028">
                <a:solidFill>
                  <a:srgbClr val="000000"/>
                </a:solidFill>
                <a:latin typeface="Open Sans"/>
              </a:rPr>
              <a:t>Poder aportar propuestas que ayuden a la</a:t>
            </a:r>
            <a:r>
              <a:rPr lang="en-US" sz="2028">
                <a:solidFill>
                  <a:srgbClr val="000000"/>
                </a:solidFill>
                <a:latin typeface="Open Sans Bold"/>
              </a:rPr>
              <a:t> toma de decisiones.</a:t>
            </a:r>
          </a:p>
          <a:p>
            <a:pPr marL="437936" lvl="1" indent="-218968" algn="just">
              <a:lnSpc>
                <a:spcPts val="3428"/>
              </a:lnSpc>
              <a:buFont typeface="Arial"/>
              <a:buChar char="•"/>
            </a:pPr>
            <a:r>
              <a:rPr lang="en-US" sz="2028">
                <a:solidFill>
                  <a:srgbClr val="000000"/>
                </a:solidFill>
                <a:latin typeface="Open Sans"/>
              </a:rPr>
              <a:t>Entender que las empresas deben elegir bien </a:t>
            </a:r>
            <a:r>
              <a:rPr lang="en-US" sz="2028">
                <a:solidFill>
                  <a:srgbClr val="000000"/>
                </a:solidFill>
                <a:latin typeface="Open Sans Bold"/>
              </a:rPr>
              <a:t>dónde deben competir</a:t>
            </a:r>
            <a:r>
              <a:rPr lang="en-US" sz="2028">
                <a:solidFill>
                  <a:srgbClr val="000000"/>
                </a:solidFill>
                <a:latin typeface="Open Sans"/>
              </a:rPr>
              <a:t> en base a sus capacidades diferenciales y qué partners pueden complementar estas capacidades.</a:t>
            </a:r>
          </a:p>
          <a:p>
            <a:pPr marL="437936" lvl="1" indent="-218968" algn="just">
              <a:lnSpc>
                <a:spcPts val="3428"/>
              </a:lnSpc>
              <a:buFont typeface="Arial"/>
              <a:buChar char="•"/>
            </a:pPr>
            <a:r>
              <a:rPr lang="en-US" sz="2028">
                <a:solidFill>
                  <a:srgbClr val="000000"/>
                </a:solidFill>
                <a:latin typeface="Open Sans"/>
              </a:rPr>
              <a:t>Saber cómo se pueden potenciar los </a:t>
            </a:r>
            <a:r>
              <a:rPr lang="en-US" sz="2028">
                <a:solidFill>
                  <a:srgbClr val="000000"/>
                </a:solidFill>
                <a:latin typeface="Open Sans Bold"/>
              </a:rPr>
              <a:t>nuevos modelos de negocio</a:t>
            </a:r>
            <a:r>
              <a:rPr lang="en-US" sz="2028">
                <a:solidFill>
                  <a:srgbClr val="000000"/>
                </a:solidFill>
                <a:latin typeface="Open Sans"/>
              </a:rPr>
              <a:t>, resultado de la hibridación entre el mundo físico y el mundo digital, y con foco en la sostenibilidad.</a:t>
            </a:r>
          </a:p>
          <a:p>
            <a:pPr marL="437936" lvl="1" indent="-218968" algn="just">
              <a:lnSpc>
                <a:spcPts val="3428"/>
              </a:lnSpc>
              <a:buFont typeface="Arial"/>
              <a:buChar char="•"/>
            </a:pPr>
            <a:r>
              <a:rPr lang="en-US" sz="2028">
                <a:solidFill>
                  <a:srgbClr val="000000"/>
                </a:solidFill>
                <a:latin typeface="Open Sans"/>
              </a:rPr>
              <a:t>Conocer las líneas de actuación en materia de </a:t>
            </a:r>
            <a:r>
              <a:rPr lang="en-US" sz="2028">
                <a:solidFill>
                  <a:srgbClr val="000000"/>
                </a:solidFill>
                <a:latin typeface="Open Sans Bold"/>
              </a:rPr>
              <a:t>gestión de personas</a:t>
            </a:r>
            <a:r>
              <a:rPr lang="en-US" sz="2028">
                <a:solidFill>
                  <a:srgbClr val="000000"/>
                </a:solidFill>
                <a:latin typeface="Open Sans"/>
              </a:rPr>
              <a:t> para expandir la cultura digital y posibles formas de trabajo y comunicación a implementar que favorezcan el cambio.</a:t>
            </a:r>
          </a:p>
          <a:p>
            <a:pPr marL="437936" lvl="1" indent="-218968" algn="just">
              <a:lnSpc>
                <a:spcPts val="3428"/>
              </a:lnSpc>
              <a:buFont typeface="Arial"/>
              <a:buChar char="•"/>
            </a:pPr>
            <a:r>
              <a:rPr lang="en-US" sz="2028">
                <a:solidFill>
                  <a:srgbClr val="000000"/>
                </a:solidFill>
                <a:latin typeface="Open Sans"/>
              </a:rPr>
              <a:t>Trabajar los diferentes aspectos de la </a:t>
            </a:r>
            <a:r>
              <a:rPr lang="en-US" sz="2028">
                <a:solidFill>
                  <a:srgbClr val="000000"/>
                </a:solidFill>
                <a:latin typeface="Open Sans Bold"/>
              </a:rPr>
              <a:t>hoja de ruta</a:t>
            </a:r>
            <a:r>
              <a:rPr lang="en-US" sz="2028">
                <a:solidFill>
                  <a:srgbClr val="000000"/>
                </a:solidFill>
                <a:latin typeface="Open Sans"/>
              </a:rPr>
              <a:t> de la transformación digital de una pyme para ayudarlas a implementarlos.</a:t>
            </a:r>
          </a:p>
        </p:txBody>
      </p:sp>
      <p:pic>
        <p:nvPicPr>
          <p:cNvPr id="27" name="Picture 27"/>
          <p:cNvPicPr>
            <a:picLocks noChangeAspect="1"/>
          </p:cNvPicPr>
          <p:nvPr/>
        </p:nvPicPr>
        <p:blipFill>
          <a:blip r:embed="rId17">
            <a:alphaModFix amt="40000"/>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484109" y="1481755"/>
            <a:ext cx="10528863" cy="1588901"/>
          </a:xfrm>
          <a:prstGeom prst="rect">
            <a:avLst/>
          </a:prstGeom>
        </p:spPr>
      </p:pic>
      <p:sp>
        <p:nvSpPr>
          <p:cNvPr id="28" name="TextBox 28"/>
          <p:cNvSpPr txBox="1"/>
          <p:nvPr/>
        </p:nvSpPr>
        <p:spPr>
          <a:xfrm>
            <a:off x="3010588" y="1435979"/>
            <a:ext cx="12118898" cy="1552569"/>
          </a:xfrm>
          <a:prstGeom prst="rect">
            <a:avLst/>
          </a:prstGeom>
        </p:spPr>
        <p:txBody>
          <a:bodyPr lIns="0" tIns="0" rIns="0" bIns="0" rtlCol="0" anchor="t">
            <a:spAutoFit/>
          </a:bodyPr>
          <a:lstStyle/>
          <a:p>
            <a:pPr algn="ctr">
              <a:lnSpc>
                <a:spcPts val="12600"/>
              </a:lnSpc>
            </a:pPr>
            <a:r>
              <a:rPr lang="en-US" sz="9000">
                <a:solidFill>
                  <a:srgbClr val="000000"/>
                </a:solidFill>
                <a:latin typeface="Angeletta"/>
              </a:rPr>
              <a:t>Competencias específicas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BAAF6031-A633-7543-08EA-05B1D5E5263B}"/>
              </a:ext>
            </a:extLst>
          </p:cNvPr>
          <p:cNvSpPr txBox="1"/>
          <p:nvPr/>
        </p:nvSpPr>
        <p:spPr>
          <a:xfrm>
            <a:off x="2627129" y="6378103"/>
            <a:ext cx="12542374" cy="2308324"/>
          </a:xfrm>
          <a:prstGeom prst="rect">
            <a:avLst/>
          </a:prstGeom>
          <a:noFill/>
        </p:spPr>
        <p:txBody>
          <a:bodyPr wrap="square">
            <a:spAutoFit/>
          </a:bodyPr>
          <a:lstStyle/>
          <a:p>
            <a:pPr algn="just"/>
            <a:r>
              <a:rPr lang="es-ES" sz="2400" b="1" i="0" u="none" strike="noStrike" dirty="0">
                <a:solidFill>
                  <a:srgbClr val="0097B2"/>
                </a:solidFill>
                <a:effectLst/>
                <a:latin typeface="YAFcfoaHu-s 0"/>
              </a:rPr>
              <a:t>Valores: </a:t>
            </a:r>
            <a:r>
              <a:rPr lang="es-ES" sz="2400" b="0" i="0" u="none" strike="noStrike" dirty="0">
                <a:solidFill>
                  <a:srgbClr val="000000"/>
                </a:solidFill>
                <a:effectLst/>
                <a:latin typeface="YAFcfoaHu-s 0"/>
              </a:rPr>
              <a:t>Los valores organizacionales son las bases sobre los cuales se rige la conducta de los empleados de una organización (Ingenio Empresa, 2019).</a:t>
            </a:r>
            <a:endParaRPr lang="es-ES" sz="2400" dirty="0">
              <a:solidFill>
                <a:srgbClr val="000000"/>
              </a:solidFill>
              <a:effectLst/>
              <a:latin typeface="YAFcfoaHu-s 0"/>
            </a:endParaRPr>
          </a:p>
          <a:p>
            <a:pPr algn="just"/>
            <a:r>
              <a:rPr lang="es-ES" sz="2400" b="0" i="0" u="none" strike="noStrike" dirty="0">
                <a:solidFill>
                  <a:srgbClr val="000000"/>
                </a:solidFill>
                <a:effectLst/>
                <a:latin typeface="YAFcfoaHu-s 0"/>
              </a:rPr>
              <a:t>Los valores responden a la pregunta: </a:t>
            </a:r>
            <a:r>
              <a:rPr lang="es-ES" sz="2400" b="0" i="1" u="none" strike="noStrike" dirty="0">
                <a:solidFill>
                  <a:srgbClr val="000000"/>
                </a:solidFill>
                <a:effectLst/>
                <a:latin typeface="YAFcfoaHu-s 0"/>
              </a:rPr>
              <a:t>¿Qué es lo importante para la organización?</a:t>
            </a:r>
            <a:r>
              <a:rPr lang="es-ES" sz="2400" b="0" i="0" u="none" strike="noStrike" dirty="0">
                <a:solidFill>
                  <a:srgbClr val="000000"/>
                </a:solidFill>
                <a:effectLst/>
                <a:latin typeface="YAFcfoaHu-s 0"/>
              </a:rPr>
              <a:t> y se trata de un conjunto de conceptos, filosofías y creencias generales que la empresa respeta, práctica y que está por encima de las prácticas cotidianas para buscar las ganancias de corto plazo (Chiavenato &amp; Arao , 2011).</a:t>
            </a:r>
            <a:endParaRPr lang="es-ES" sz="2400" dirty="0">
              <a:solidFill>
                <a:srgbClr val="000000"/>
              </a:solidFill>
              <a:effectLst/>
              <a:latin typeface="YAFcfoaHu-s 0"/>
            </a:endParaRPr>
          </a:p>
        </p:txBody>
      </p:sp>
      <p:pic>
        <p:nvPicPr>
          <p:cNvPr id="28" name="Picture 2" descr="Misión, Visión y Valores">
            <a:extLst>
              <a:ext uri="{FF2B5EF4-FFF2-40B4-BE49-F238E27FC236}">
                <a16:creationId xmlns:a16="http://schemas.microsoft.com/office/drawing/2014/main" id="{11375B50-CFED-4F6F-BCB5-2A6EAB89D34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24400" y="1437876"/>
            <a:ext cx="8145163" cy="4648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78FCC3C9-DEB8-9AFE-B683-A1B12E5481AE}"/>
              </a:ext>
            </a:extLst>
          </p:cNvPr>
          <p:cNvSpPr txBox="1"/>
          <p:nvPr/>
        </p:nvSpPr>
        <p:spPr>
          <a:xfrm>
            <a:off x="2221605" y="1614174"/>
            <a:ext cx="11355796" cy="6740307"/>
          </a:xfrm>
          <a:prstGeom prst="rect">
            <a:avLst/>
          </a:prstGeom>
          <a:noFill/>
        </p:spPr>
        <p:txBody>
          <a:bodyPr wrap="square">
            <a:spAutoFit/>
          </a:bodyPr>
          <a:lstStyle/>
          <a:p>
            <a:pPr algn="just">
              <a:buFont typeface="Arial" panose="020B0604020202020204" pitchFamily="34" charset="0"/>
              <a:buChar char="•"/>
            </a:pPr>
            <a:r>
              <a:rPr lang="es-ES" sz="2400" b="1" i="0" u="none" strike="noStrike" dirty="0" err="1">
                <a:solidFill>
                  <a:srgbClr val="000000"/>
                </a:solidFill>
                <a:effectLst/>
              </a:rPr>
              <a:t>Stakeholders</a:t>
            </a:r>
            <a:r>
              <a:rPr lang="es-ES" sz="2400" b="1" i="0" u="none" strike="noStrike" dirty="0">
                <a:solidFill>
                  <a:srgbClr val="000000"/>
                </a:solidFill>
                <a:effectLst/>
              </a:rPr>
              <a:t> o grupos de interés: </a:t>
            </a:r>
            <a:r>
              <a:rPr lang="es-ES" sz="2400" b="0" i="0" u="none" strike="noStrike" dirty="0">
                <a:solidFill>
                  <a:srgbClr val="000000"/>
                </a:solidFill>
                <a:effectLst/>
              </a:rPr>
              <a:t>Cada empresa es un sistema que agrupa diversos grupos de interés o </a:t>
            </a:r>
            <a:r>
              <a:rPr lang="es-ES" sz="2400" b="0" i="0" u="none" strike="noStrike" dirty="0" err="1">
                <a:solidFill>
                  <a:srgbClr val="000000"/>
                </a:solidFill>
                <a:effectLst/>
              </a:rPr>
              <a:t>stakeholders</a:t>
            </a:r>
            <a:r>
              <a:rPr lang="es-ES" sz="2400" b="0" i="0" u="none" strike="noStrike" dirty="0">
                <a:solidFill>
                  <a:srgbClr val="000000"/>
                </a:solidFill>
                <a:effectLst/>
              </a:rPr>
              <a:t> con quienes establece relaciones. Con su participación directa o indirecta, estos grupos u organizaciones influyen en los resultados estratégicos obtenidos y en el éxito de la empresa. Una empresa encuentra sus grupos de interés o </a:t>
            </a:r>
            <a:r>
              <a:rPr lang="es-ES" sz="2400" b="0" i="0" u="none" strike="noStrike" dirty="0" err="1">
                <a:solidFill>
                  <a:srgbClr val="000000"/>
                </a:solidFill>
                <a:effectLst/>
              </a:rPr>
              <a:t>stakeholders</a:t>
            </a:r>
            <a:r>
              <a:rPr lang="es-ES" sz="2400" b="0" i="0" u="none" strike="noStrike" dirty="0">
                <a:solidFill>
                  <a:srgbClr val="000000"/>
                </a:solidFill>
                <a:effectLst/>
              </a:rPr>
              <a:t> en: el mercado de capitales, el mercado de proveedores, el mercado de productos/servicios, externos e internos.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Propuesta de valor:</a:t>
            </a:r>
            <a:r>
              <a:rPr lang="es-ES" sz="2400" b="0" i="0" u="none" strike="noStrike" dirty="0">
                <a:solidFill>
                  <a:srgbClr val="000000"/>
                </a:solidFill>
                <a:effectLst/>
              </a:rPr>
              <a:t> La suma de beneficios obtenidos por el uso de un producto o servicio es el valor total para el cliente. El costo total se entiende como todos los costos generados por evaluar, obtener, utilizar y descartar el producto, servicio o concepto.</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Objetivos: </a:t>
            </a:r>
            <a:r>
              <a:rPr lang="es-ES" sz="2400" b="0" i="0" u="none" strike="noStrike" dirty="0">
                <a:solidFill>
                  <a:srgbClr val="000000"/>
                </a:solidFill>
                <a:effectLst/>
              </a:rPr>
              <a:t>Son unidades simbólicas e ideas que la empresa pretende alcanzar y transformar en realidad. La definición de los objetivos siempre es intencional, pero no necesariamente racional, pues es un proceso de interacción entre la empresa y su entorno.</a:t>
            </a:r>
            <a:endParaRPr lang="es-ES" sz="2400" dirty="0"/>
          </a:p>
          <a:p>
            <a:pPr algn="just"/>
            <a:r>
              <a:rPr lang="es-ES" sz="2400" b="1" i="0" u="none" strike="noStrike" dirty="0">
                <a:solidFill>
                  <a:srgbClr val="000000"/>
                </a:solidFill>
                <a:effectLst/>
                <a:latin typeface="YAFcfoaHu-s 0"/>
              </a:rPr>
              <a:t>Los objetivos deben ser cuantitativos, cuantificables, realistas, comprensibles, desafiantes, jerárquicos, fáciles de lograr y congruentes entre las unidades de la empresa (David, 2003).</a:t>
            </a:r>
            <a:endParaRPr lang="es-ES" sz="2400" dirty="0">
              <a:solidFill>
                <a:srgbClr val="000000"/>
              </a:solidFill>
              <a:effectLst/>
              <a:latin typeface="YAFcfoaHu-s 0"/>
            </a:endParaRPr>
          </a:p>
        </p:txBody>
      </p:sp>
      <p:pic>
        <p:nvPicPr>
          <p:cNvPr id="9218" name="Picture 2" descr="Gestión de los Grupos de Interés – Sayma">
            <a:extLst>
              <a:ext uri="{FF2B5EF4-FFF2-40B4-BE49-F238E27FC236}">
                <a16:creationId xmlns:a16="http://schemas.microsoft.com/office/drawing/2014/main" id="{8446BEE5-096C-79F3-855C-FD31D0FA5FC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490081" y="5791408"/>
            <a:ext cx="3969000" cy="358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619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23AB9B0C-919B-4287-50EF-DF0B67D0579F}"/>
              </a:ext>
            </a:extLst>
          </p:cNvPr>
          <p:cNvSpPr txBox="1"/>
          <p:nvPr/>
        </p:nvSpPr>
        <p:spPr>
          <a:xfrm>
            <a:off x="6645114" y="2210617"/>
            <a:ext cx="9144000" cy="6001643"/>
          </a:xfrm>
          <a:prstGeom prst="rect">
            <a:avLst/>
          </a:prstGeom>
          <a:noFill/>
        </p:spPr>
        <p:txBody>
          <a:bodyPr wrap="square">
            <a:spAutoFit/>
          </a:bodyPr>
          <a:lstStyle/>
          <a:p>
            <a:pPr algn="just"/>
            <a:r>
              <a:rPr lang="es-ES" sz="2400" b="0" i="0" u="none" strike="noStrike" dirty="0">
                <a:solidFill>
                  <a:srgbClr val="000000"/>
                </a:solidFill>
                <a:effectLst/>
                <a:latin typeface="YAFcfoaHu-s 0"/>
              </a:rPr>
              <a:t>Existen dos tipos de análisis estratégicos:</a:t>
            </a:r>
          </a:p>
          <a:p>
            <a:pPr algn="just"/>
            <a:endParaRPr lang="es-ES" sz="2400" dirty="0">
              <a:solidFill>
                <a:srgbClr val="000000"/>
              </a:solidFill>
              <a:effectLst/>
              <a:latin typeface="YAFcfoaHu-s 0"/>
            </a:endParaRPr>
          </a:p>
          <a:p>
            <a:pPr algn="just">
              <a:buFont typeface="Arial" panose="020B0604020202020204" pitchFamily="34" charset="0"/>
              <a:buChar char="•"/>
            </a:pPr>
            <a:r>
              <a:rPr lang="es-ES" sz="2400" b="1" i="0" u="none" strike="noStrike" dirty="0">
                <a:solidFill>
                  <a:srgbClr val="000000"/>
                </a:solidFill>
                <a:effectLst/>
              </a:rPr>
              <a:t>Análisis externo:</a:t>
            </a:r>
            <a:endParaRPr lang="es-ES" sz="2400" dirty="0"/>
          </a:p>
          <a:p>
            <a:pPr algn="just"/>
            <a:r>
              <a:rPr lang="es-ES" sz="2400" b="0" i="0" u="none" strike="noStrike" dirty="0">
                <a:solidFill>
                  <a:srgbClr val="000000"/>
                </a:solidFill>
                <a:effectLst/>
                <a:latin typeface="YAFcfoaHu-s 0"/>
              </a:rPr>
              <a:t>En el entorno externo de la empresa existen oportunidades que podrían otorgar beneficios y amenazas que deberían ser evaluadas. Está evaluación del entorno se debe realizar en base a las siguientes fuerzas: económicas, sociales, culturales, demográficas, ambientales, políticas, gubernamentales, legales, tecnológicas y competitivas.</a:t>
            </a:r>
          </a:p>
          <a:p>
            <a:pPr algn="just"/>
            <a:endParaRPr lang="es-ES" sz="2400" dirty="0">
              <a:solidFill>
                <a:srgbClr val="000000"/>
              </a:solidFill>
              <a:effectLst/>
              <a:latin typeface="YAFcfoaHu-s 0"/>
            </a:endParaRPr>
          </a:p>
          <a:p>
            <a:pPr algn="just">
              <a:buFont typeface="Arial" panose="020B0604020202020204" pitchFamily="34" charset="0"/>
              <a:buChar char="•"/>
            </a:pPr>
            <a:r>
              <a:rPr lang="es-ES" sz="2400" b="1" i="0" u="none" strike="noStrike" dirty="0">
                <a:solidFill>
                  <a:srgbClr val="000000"/>
                </a:solidFill>
                <a:effectLst/>
              </a:rPr>
              <a:t>Análisis interno:</a:t>
            </a:r>
            <a:endParaRPr lang="es-ES" sz="2400" dirty="0"/>
          </a:p>
          <a:p>
            <a:pPr algn="just"/>
            <a:r>
              <a:rPr lang="es-ES" sz="2400" b="0" i="0" u="none" strike="noStrike" dirty="0">
                <a:solidFill>
                  <a:srgbClr val="000000"/>
                </a:solidFill>
                <a:effectLst/>
                <a:latin typeface="YAFcfoaHu-s 0"/>
              </a:rPr>
              <a:t>En el entorno interno de la empresa se estudia, identifica y evalúa las fortalezas y debilidades, dentro de las áreas funcionales como: negocios, dirección, mercadotecnia, finanzas, contabilidad, producción, operaciones, investigación, entre otras. Además, se examina la relación entre las áreas de negocios, así como la participación estratégica de los conceptos de las áreas funcionales importantes.</a:t>
            </a:r>
            <a:endParaRPr lang="es-ES" sz="2400" dirty="0">
              <a:solidFill>
                <a:srgbClr val="000000"/>
              </a:solidFill>
              <a:effectLst/>
              <a:latin typeface="YAFcfoaHu-s 0"/>
            </a:endParaRPr>
          </a:p>
        </p:txBody>
      </p:sp>
      <p:pic>
        <p:nvPicPr>
          <p:cNvPr id="11266" name="Picture 2" descr="Cómo hacer el análisis externo: Planeamiento Estratégico - YouTube">
            <a:extLst>
              <a:ext uri="{FF2B5EF4-FFF2-40B4-BE49-F238E27FC236}">
                <a16:creationId xmlns:a16="http://schemas.microsoft.com/office/drawing/2014/main" id="{A5DC0D0B-AD74-B384-AC62-3C5EE074834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0813" r="23750"/>
          <a:stretch/>
        </p:blipFill>
        <p:spPr bwMode="auto">
          <a:xfrm>
            <a:off x="1507438" y="2966657"/>
            <a:ext cx="4981756" cy="505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092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F37C0CC3-3D71-8884-018B-B1A30EECD1A9}"/>
              </a:ext>
            </a:extLst>
          </p:cNvPr>
          <p:cNvSpPr txBox="1"/>
          <p:nvPr/>
        </p:nvSpPr>
        <p:spPr>
          <a:xfrm>
            <a:off x="2322104" y="2696676"/>
            <a:ext cx="9144000" cy="4893647"/>
          </a:xfrm>
          <a:prstGeom prst="rect">
            <a:avLst/>
          </a:prstGeom>
          <a:noFill/>
        </p:spPr>
        <p:txBody>
          <a:bodyPr wrap="square">
            <a:spAutoFit/>
          </a:bodyPr>
          <a:lstStyle/>
          <a:p>
            <a:pPr marL="342900" indent="-342900" algn="just">
              <a:buAutoNum type="arabicPeriod"/>
            </a:pPr>
            <a:r>
              <a:rPr lang="es-ES" sz="2400" b="1" i="0" u="none" strike="noStrike" dirty="0">
                <a:solidFill>
                  <a:srgbClr val="000000"/>
                </a:solidFill>
                <a:effectLst/>
                <a:latin typeface="YAFcfoaHu-s 0"/>
              </a:rPr>
              <a:t>Realizar un análisis de los resultados de las estrategias actuales</a:t>
            </a:r>
          </a:p>
          <a:p>
            <a:pPr marL="342900" indent="-342900" algn="just">
              <a:buAutoNum type="arabicPeriod"/>
            </a:pPr>
            <a:endParaRPr lang="es-ES" sz="2400" dirty="0">
              <a:solidFill>
                <a:srgbClr val="000000"/>
              </a:solidFill>
              <a:effectLst/>
              <a:latin typeface="YAFcfoaHu-s 0"/>
            </a:endParaRPr>
          </a:p>
          <a:p>
            <a:pPr algn="just"/>
            <a:r>
              <a:rPr lang="es-ES" sz="2400" b="1" i="0" u="none" strike="noStrike" dirty="0">
                <a:solidFill>
                  <a:srgbClr val="000000"/>
                </a:solidFill>
                <a:effectLst/>
                <a:latin typeface="YAFcfoaHu-s 0"/>
              </a:rPr>
              <a:t>2. Revisar el modelo de negocio</a:t>
            </a:r>
          </a:p>
          <a:p>
            <a:pPr algn="just"/>
            <a:endParaRPr lang="es-ES" sz="2400" dirty="0">
              <a:solidFill>
                <a:srgbClr val="000000"/>
              </a:solidFill>
              <a:effectLst/>
              <a:latin typeface="YAFcfoaHu-s 0"/>
            </a:endParaRPr>
          </a:p>
          <a:p>
            <a:pPr algn="just"/>
            <a:r>
              <a:rPr lang="es-ES" sz="2400" b="1" i="0" u="none" strike="noStrike" dirty="0">
                <a:solidFill>
                  <a:srgbClr val="000000"/>
                </a:solidFill>
                <a:effectLst/>
                <a:latin typeface="YAFcfoaHu-s 0"/>
              </a:rPr>
              <a:t>3. Analizar el rendimiento de las estrategias en vigor.</a:t>
            </a:r>
          </a:p>
          <a:p>
            <a:pPr algn="just"/>
            <a:endParaRPr lang="es-ES" sz="2400" dirty="0">
              <a:solidFill>
                <a:srgbClr val="000000"/>
              </a:solidFill>
              <a:effectLst/>
              <a:latin typeface="YAFcfoaHu-s 0"/>
            </a:endParaRPr>
          </a:p>
          <a:p>
            <a:pPr algn="just"/>
            <a:r>
              <a:rPr lang="es-ES" sz="2400" b="1" i="0" u="none" strike="noStrike" dirty="0">
                <a:solidFill>
                  <a:srgbClr val="000000"/>
                </a:solidFill>
                <a:effectLst/>
                <a:latin typeface="YAFcfoaHu-s 0"/>
              </a:rPr>
              <a:t>4. Desplegar la visión del futuro en objetivos estratégicos</a:t>
            </a:r>
          </a:p>
          <a:p>
            <a:pPr algn="just"/>
            <a:endParaRPr lang="es-ES" sz="2400" dirty="0">
              <a:solidFill>
                <a:srgbClr val="000000"/>
              </a:solidFill>
              <a:effectLst/>
              <a:latin typeface="YAFcfoaHu-s 0"/>
            </a:endParaRPr>
          </a:p>
          <a:p>
            <a:pPr algn="just"/>
            <a:r>
              <a:rPr lang="es-ES" sz="2400" b="1" i="0" u="none" strike="noStrike" dirty="0">
                <a:solidFill>
                  <a:srgbClr val="000000"/>
                </a:solidFill>
                <a:effectLst/>
                <a:latin typeface="YAFcfoaHu-s 0"/>
              </a:rPr>
              <a:t>5. Formular iniciativas estratégicas</a:t>
            </a:r>
          </a:p>
          <a:p>
            <a:pPr algn="just"/>
            <a:endParaRPr lang="es-ES" sz="2400" dirty="0">
              <a:solidFill>
                <a:srgbClr val="000000"/>
              </a:solidFill>
              <a:effectLst/>
              <a:latin typeface="YAFcfoaHu-s 0"/>
            </a:endParaRPr>
          </a:p>
          <a:p>
            <a:pPr algn="just"/>
            <a:r>
              <a:rPr lang="es-ES" sz="2400" b="1" i="0" u="none" strike="noStrike" dirty="0">
                <a:solidFill>
                  <a:srgbClr val="000000"/>
                </a:solidFill>
                <a:effectLst/>
                <a:latin typeface="YAFcfoaHu-s 0"/>
              </a:rPr>
              <a:t>6. Establecer métricas, </a:t>
            </a:r>
            <a:r>
              <a:rPr lang="es-ES" sz="2400" b="1" i="0" u="none" strike="noStrike" dirty="0" err="1">
                <a:solidFill>
                  <a:srgbClr val="000000"/>
                </a:solidFill>
                <a:effectLst/>
                <a:latin typeface="YAFcfoaHu-s 0"/>
              </a:rPr>
              <a:t>KPIs</a:t>
            </a:r>
            <a:r>
              <a:rPr lang="es-ES" sz="2400" b="1" i="0" u="none" strike="noStrike" dirty="0">
                <a:solidFill>
                  <a:srgbClr val="000000"/>
                </a:solidFill>
                <a:effectLst/>
                <a:latin typeface="YAFcfoaHu-s 0"/>
              </a:rPr>
              <a:t> para monitorear estrategias</a:t>
            </a:r>
          </a:p>
          <a:p>
            <a:pPr algn="just"/>
            <a:endParaRPr lang="es-ES" sz="2400" dirty="0">
              <a:solidFill>
                <a:srgbClr val="000000"/>
              </a:solidFill>
              <a:effectLst/>
              <a:latin typeface="YAFcfoaHu-s 0"/>
            </a:endParaRPr>
          </a:p>
          <a:p>
            <a:pPr algn="just"/>
            <a:r>
              <a:rPr lang="es-ES" sz="2400" b="1" i="0" u="none" strike="noStrike" dirty="0">
                <a:solidFill>
                  <a:srgbClr val="000000"/>
                </a:solidFill>
                <a:effectLst/>
                <a:latin typeface="YAFcfoaHu-s 0"/>
              </a:rPr>
              <a:t>7. Implementar la estrategia</a:t>
            </a:r>
            <a:endParaRPr lang="es-ES" sz="2400" dirty="0">
              <a:solidFill>
                <a:srgbClr val="000000"/>
              </a:solidFill>
              <a:effectLst/>
              <a:latin typeface="YAFcfoaHu-s 0"/>
            </a:endParaRPr>
          </a:p>
        </p:txBody>
      </p:sp>
      <p:sp>
        <p:nvSpPr>
          <p:cNvPr id="29" name="CuadroTexto 28">
            <a:extLst>
              <a:ext uri="{FF2B5EF4-FFF2-40B4-BE49-F238E27FC236}">
                <a16:creationId xmlns:a16="http://schemas.microsoft.com/office/drawing/2014/main" id="{C4D47DE9-F70F-371C-8083-B30B0FF94389}"/>
              </a:ext>
            </a:extLst>
          </p:cNvPr>
          <p:cNvSpPr txBox="1"/>
          <p:nvPr/>
        </p:nvSpPr>
        <p:spPr>
          <a:xfrm>
            <a:off x="2322104" y="1643687"/>
            <a:ext cx="9144000" cy="523220"/>
          </a:xfrm>
          <a:prstGeom prst="rect">
            <a:avLst/>
          </a:prstGeom>
          <a:noFill/>
        </p:spPr>
        <p:txBody>
          <a:bodyPr wrap="square">
            <a:spAutoFit/>
          </a:bodyPr>
          <a:lstStyle/>
          <a:p>
            <a:r>
              <a:rPr lang="es-ES" sz="2800" b="1" dirty="0"/>
              <a:t>El análisis estratégico incluye:</a:t>
            </a:r>
          </a:p>
        </p:txBody>
      </p:sp>
      <p:pic>
        <p:nvPicPr>
          <p:cNvPr id="12290" name="Picture 2" descr="Importancia del análisis estratégico | CCNegocios">
            <a:extLst>
              <a:ext uri="{FF2B5EF4-FFF2-40B4-BE49-F238E27FC236}">
                <a16:creationId xmlns:a16="http://schemas.microsoft.com/office/drawing/2014/main" id="{22733BD8-70E5-D41D-EFC9-E54B7C593F7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26096"/>
          <a:stretch/>
        </p:blipFill>
        <p:spPr bwMode="auto">
          <a:xfrm>
            <a:off x="10432866" y="3298521"/>
            <a:ext cx="5427063" cy="4893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36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A2783182-FFF6-C5BA-4FB6-52E7BC96CD2D}"/>
              </a:ext>
            </a:extLst>
          </p:cNvPr>
          <p:cNvSpPr txBox="1"/>
          <p:nvPr/>
        </p:nvSpPr>
        <p:spPr>
          <a:xfrm>
            <a:off x="2489804" y="6432349"/>
            <a:ext cx="12793363" cy="2308324"/>
          </a:xfrm>
          <a:prstGeom prst="rect">
            <a:avLst/>
          </a:prstGeom>
          <a:noFill/>
        </p:spPr>
        <p:txBody>
          <a:bodyPr wrap="square">
            <a:spAutoFit/>
          </a:bodyPr>
          <a:lstStyle/>
          <a:p>
            <a:pPr algn="just"/>
            <a:r>
              <a:rPr lang="es-ES" sz="2400" i="0" u="none" strike="noStrike" dirty="0">
                <a:solidFill>
                  <a:srgbClr val="000000"/>
                </a:solidFill>
                <a:effectLst/>
              </a:rPr>
              <a:t>En la actualidad, las empresas no solo compiten en estrategias de precios, sino también en la diferenciación a través de la experiencia de servicio que ofrecen. Esto se fundamenta en la correcta orientación y ejecución de los procesos. En este sentido, los procesos operativos desempeñan un papel crucial en la entrega de dicha experiencia al cliente. Optimizar y mejorar la eficiencia de estos procesos permite elevar la calidad de la experiencia sin aumentar significativamente los costos, lo que a su vez hace que las organizaciones sean más competitivas en el mercado.</a:t>
            </a:r>
            <a:endParaRPr lang="es-ES" sz="2400" dirty="0"/>
          </a:p>
        </p:txBody>
      </p:sp>
      <p:sp>
        <p:nvSpPr>
          <p:cNvPr id="29" name="CuadroTexto 28">
            <a:extLst>
              <a:ext uri="{FF2B5EF4-FFF2-40B4-BE49-F238E27FC236}">
                <a16:creationId xmlns:a16="http://schemas.microsoft.com/office/drawing/2014/main" id="{FF98DCC6-E53C-B52F-A115-10C2B32384DE}"/>
              </a:ext>
            </a:extLst>
          </p:cNvPr>
          <p:cNvSpPr txBox="1"/>
          <p:nvPr/>
        </p:nvSpPr>
        <p:spPr>
          <a:xfrm>
            <a:off x="2795296" y="1602214"/>
            <a:ext cx="9144000" cy="523220"/>
          </a:xfrm>
          <a:prstGeom prst="rect">
            <a:avLst/>
          </a:prstGeom>
          <a:noFill/>
        </p:spPr>
        <p:txBody>
          <a:bodyPr wrap="square">
            <a:spAutoFit/>
          </a:bodyPr>
          <a:lstStyle/>
          <a:p>
            <a:pPr algn="just"/>
            <a:r>
              <a:rPr lang="es-ES" sz="2800" b="1" i="0" u="none" strike="noStrike" dirty="0">
                <a:solidFill>
                  <a:srgbClr val="000000"/>
                </a:solidFill>
                <a:effectLst>
                  <a:outerShdw blurRad="38100" dist="38100" dir="2700000" algn="tl">
                    <a:srgbClr val="000000">
                      <a:alpha val="43137"/>
                    </a:srgbClr>
                  </a:outerShdw>
                </a:effectLst>
              </a:rPr>
              <a:t>Análisis operacional </a:t>
            </a:r>
            <a:endParaRPr lang="es-ES" sz="2800" dirty="0">
              <a:effectLst>
                <a:outerShdw blurRad="38100" dist="38100" dir="2700000" algn="tl">
                  <a:srgbClr val="000000">
                    <a:alpha val="43137"/>
                  </a:srgbClr>
                </a:outerShdw>
              </a:effectLst>
            </a:endParaRPr>
          </a:p>
        </p:txBody>
      </p:sp>
      <p:pic>
        <p:nvPicPr>
          <p:cNvPr id="13316" name="Picture 4" descr="▷【Análisis de operacione】» para qué sirve y cómo se hace">
            <a:extLst>
              <a:ext uri="{FF2B5EF4-FFF2-40B4-BE49-F238E27FC236}">
                <a16:creationId xmlns:a16="http://schemas.microsoft.com/office/drawing/2014/main" id="{1F09F7AC-099D-DD30-3627-D1A856D73C7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8740" b="14063"/>
          <a:stretch/>
        </p:blipFill>
        <p:spPr bwMode="auto">
          <a:xfrm>
            <a:off x="4267200" y="2615570"/>
            <a:ext cx="9753600" cy="3277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811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67AF3591-010E-342E-A349-AC789E946A47}"/>
              </a:ext>
            </a:extLst>
          </p:cNvPr>
          <p:cNvSpPr txBox="1"/>
          <p:nvPr/>
        </p:nvSpPr>
        <p:spPr>
          <a:xfrm>
            <a:off x="2033506" y="1449298"/>
            <a:ext cx="8806091" cy="7294305"/>
          </a:xfrm>
          <a:prstGeom prst="rect">
            <a:avLst/>
          </a:prstGeom>
          <a:noFill/>
        </p:spPr>
        <p:txBody>
          <a:bodyPr wrap="square">
            <a:spAutoFit/>
          </a:bodyPr>
          <a:lstStyle/>
          <a:p>
            <a:pPr algn="just"/>
            <a:r>
              <a:rPr lang="es-ES" sz="2800" b="1" i="0" u="none" strike="noStrike" dirty="0">
                <a:solidFill>
                  <a:srgbClr val="000000"/>
                </a:solidFill>
                <a:effectLst/>
                <a:latin typeface="YAFcfoaHu-s 0"/>
              </a:rPr>
              <a:t>Técnica de los 5 ¿Por qué? para realizar un análisis operacional</a:t>
            </a:r>
          </a:p>
          <a:p>
            <a:pPr algn="just"/>
            <a:endParaRPr lang="es-ES" sz="2800" dirty="0">
              <a:solidFill>
                <a:srgbClr val="000000"/>
              </a:solidFill>
              <a:effectLst/>
              <a:latin typeface="YAFcfoaHu-s 0"/>
            </a:endParaRPr>
          </a:p>
          <a:p>
            <a:pPr algn="just"/>
            <a:r>
              <a:rPr lang="es-ES" sz="2400" b="0" i="0" u="none" strike="noStrike" dirty="0">
                <a:solidFill>
                  <a:srgbClr val="000000"/>
                </a:solidFill>
                <a:effectLst/>
                <a:latin typeface="YAFcfoaHu-s 0"/>
              </a:rPr>
              <a:t>Esta técnica de los 5 ¿Por qué? Sugiere el uso de más preguntas las cuales vienen siendo ¿Cómo?, ¿Quién?, ¿Dónde? Y ¿Cuándo?</a:t>
            </a:r>
          </a:p>
          <a:p>
            <a:pPr algn="just"/>
            <a:endParaRPr lang="es-ES" sz="2400" dirty="0">
              <a:solidFill>
                <a:srgbClr val="000000"/>
              </a:solidFill>
              <a:effectLst/>
              <a:latin typeface="YAFcfoaHu-s 0"/>
            </a:endParaRPr>
          </a:p>
          <a:p>
            <a:pPr algn="just">
              <a:buFont typeface="Arial" panose="020B0604020202020204" pitchFamily="34" charset="0"/>
              <a:buChar char="•"/>
            </a:pPr>
            <a:r>
              <a:rPr lang="es-ES" sz="2400" b="0" i="0" u="none" strike="noStrike" dirty="0">
                <a:solidFill>
                  <a:srgbClr val="000000"/>
                </a:solidFill>
                <a:effectLst/>
              </a:rPr>
              <a:t>¿Cómo se puede mejorar el proceso de esta operación?</a:t>
            </a:r>
            <a:endParaRPr lang="es-ES" sz="2400" dirty="0"/>
          </a:p>
          <a:p>
            <a:pPr algn="just">
              <a:buFont typeface="Arial" panose="020B0604020202020204" pitchFamily="34" charset="0"/>
              <a:buChar char="•"/>
            </a:pPr>
            <a:r>
              <a:rPr lang="es-ES" sz="2400" b="0" i="0" u="none" strike="noStrike" dirty="0">
                <a:solidFill>
                  <a:srgbClr val="000000"/>
                </a:solidFill>
                <a:effectLst/>
              </a:rPr>
              <a:t>¿Quién está más calificado para realizar la actividad?</a:t>
            </a:r>
            <a:endParaRPr lang="es-ES" sz="2400" dirty="0"/>
          </a:p>
          <a:p>
            <a:pPr algn="just">
              <a:buFont typeface="Arial" panose="020B0604020202020204" pitchFamily="34" charset="0"/>
              <a:buChar char="•"/>
            </a:pPr>
            <a:r>
              <a:rPr lang="es-ES" sz="2400" b="0" i="0" u="none" strike="noStrike" dirty="0">
                <a:solidFill>
                  <a:srgbClr val="000000"/>
                </a:solidFill>
                <a:effectLst/>
              </a:rPr>
              <a:t>¿Dónde se puede realizar la actividad con mejor calidad y menos costo?</a:t>
            </a:r>
            <a:endParaRPr lang="es-ES" sz="2400" dirty="0"/>
          </a:p>
          <a:p>
            <a:pPr algn="just">
              <a:buFont typeface="Arial" panose="020B0604020202020204" pitchFamily="34" charset="0"/>
              <a:buChar char="•"/>
            </a:pPr>
            <a:r>
              <a:rPr lang="es-ES" sz="2400" b="0" i="0" u="none" strike="noStrike" dirty="0">
                <a:solidFill>
                  <a:srgbClr val="000000"/>
                </a:solidFill>
                <a:effectLst/>
              </a:rPr>
              <a:t>¿Cuándo es más óptimo realizar la actividad para evitar la mayor cantidad de manejo de materiales?</a:t>
            </a:r>
          </a:p>
          <a:p>
            <a:pPr algn="just">
              <a:buFont typeface="Arial" panose="020B0604020202020204" pitchFamily="34" charset="0"/>
              <a:buChar char="•"/>
            </a:pPr>
            <a:endParaRPr lang="es-ES" sz="2400" dirty="0">
              <a:solidFill>
                <a:srgbClr val="000000"/>
              </a:solidFill>
            </a:endParaRPr>
          </a:p>
          <a:p>
            <a:pPr algn="just"/>
            <a:endParaRPr lang="es-ES" sz="2400" dirty="0"/>
          </a:p>
          <a:p>
            <a:pPr algn="just"/>
            <a:r>
              <a:rPr lang="es-ES" sz="2400" b="0" i="0" u="none" strike="noStrike" dirty="0">
                <a:solidFill>
                  <a:srgbClr val="000000"/>
                </a:solidFill>
                <a:effectLst/>
                <a:latin typeface="YAFcfoaHu-s 0"/>
              </a:rPr>
              <a:t>Cuando nos planteamos estos interrogantes y encontramos respuestas, se facilita la tarea de combinar, simplificar e incluso eliminar ciertas operaciones de trabajo. Al cuestionar un proceso u operación, surgen nuevas ideas y perspectivas que contribuyen a mejorar las actividades y los métodos empleados. </a:t>
            </a:r>
            <a:endParaRPr lang="es-ES" sz="2400" dirty="0">
              <a:solidFill>
                <a:srgbClr val="000000"/>
              </a:solidFill>
              <a:effectLst/>
              <a:latin typeface="YAFcfoaHu-s 0"/>
            </a:endParaRPr>
          </a:p>
        </p:txBody>
      </p:sp>
      <p:pic>
        <p:nvPicPr>
          <p:cNvPr id="1028" name="Picture 4" descr="Gente plana haciendo preguntas ilustración | Vector Gratis">
            <a:extLst>
              <a:ext uri="{FF2B5EF4-FFF2-40B4-BE49-F238E27FC236}">
                <a16:creationId xmlns:a16="http://schemas.microsoft.com/office/drawing/2014/main" id="{2EB570FC-9D76-E95D-27EE-87D09317F3B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834834" y="2594963"/>
            <a:ext cx="5264381" cy="5264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889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2C7A5CB7-02DD-3272-AA9A-5D95E4837083}"/>
              </a:ext>
            </a:extLst>
          </p:cNvPr>
          <p:cNvSpPr txBox="1"/>
          <p:nvPr/>
        </p:nvSpPr>
        <p:spPr>
          <a:xfrm>
            <a:off x="2124634" y="6590493"/>
            <a:ext cx="13985933" cy="2308324"/>
          </a:xfrm>
          <a:prstGeom prst="rect">
            <a:avLst/>
          </a:prstGeom>
          <a:noFill/>
        </p:spPr>
        <p:txBody>
          <a:bodyPr wrap="square">
            <a:spAutoFit/>
          </a:bodyPr>
          <a:lstStyle/>
          <a:p>
            <a:pPr algn="just"/>
            <a:r>
              <a:rPr lang="es-ES" sz="2400" b="1" i="0" u="none" strike="noStrike" dirty="0">
                <a:solidFill>
                  <a:srgbClr val="000000"/>
                </a:solidFill>
                <a:effectLst/>
                <a:latin typeface="YAFcfoaHu-s 0"/>
              </a:rPr>
              <a:t>El marco económico </a:t>
            </a:r>
            <a:r>
              <a:rPr lang="es-ES" sz="2400" b="0" i="0" u="none" strike="noStrike" dirty="0">
                <a:solidFill>
                  <a:srgbClr val="000000"/>
                </a:solidFill>
                <a:effectLst/>
                <a:latin typeface="YAFcfoaHu-s 0"/>
              </a:rPr>
              <a:t>de una empresa puede afectarla de varias maneras. El crecimiento económico global afecta la demanda de productos y servicios, así como la capacidad de las empresas para expandirse y generar ganancias. En períodos de crecimiento económico sólido, las empresas pueden experimentar un aumento en la demanda y las oportunidades de inversión.</a:t>
            </a:r>
            <a:endParaRPr lang="es-ES" sz="2400" dirty="0">
              <a:solidFill>
                <a:srgbClr val="000000"/>
              </a:solidFill>
              <a:effectLst/>
              <a:latin typeface="YAFcfoaHu-s 0"/>
            </a:endParaRPr>
          </a:p>
          <a:p>
            <a:pPr algn="just"/>
            <a:r>
              <a:rPr lang="es-ES" sz="2400" b="0" i="0" u="none" strike="noStrike" dirty="0">
                <a:solidFill>
                  <a:srgbClr val="000000"/>
                </a:solidFill>
                <a:effectLst/>
                <a:latin typeface="YAFcfoaHu-s 0"/>
              </a:rPr>
              <a:t>Las decisiones y políticas gubernamentales a nivel global pueden tener un impacto directo en las empresas. Las fluctuaciones monetarias también pueden afectar a las empresas.</a:t>
            </a:r>
            <a:endParaRPr lang="es-ES" sz="2400" dirty="0">
              <a:solidFill>
                <a:srgbClr val="000000"/>
              </a:solidFill>
              <a:effectLst/>
              <a:latin typeface="YAFcfoaHu-s 0"/>
            </a:endParaRPr>
          </a:p>
        </p:txBody>
      </p:sp>
      <p:sp>
        <p:nvSpPr>
          <p:cNvPr id="29" name="CuadroTexto 28">
            <a:extLst>
              <a:ext uri="{FF2B5EF4-FFF2-40B4-BE49-F238E27FC236}">
                <a16:creationId xmlns:a16="http://schemas.microsoft.com/office/drawing/2014/main" id="{495005B3-AD21-28F4-E52B-65FF2D8CA560}"/>
              </a:ext>
            </a:extLst>
          </p:cNvPr>
          <p:cNvSpPr txBox="1"/>
          <p:nvPr/>
        </p:nvSpPr>
        <p:spPr>
          <a:xfrm>
            <a:off x="2543927" y="1551300"/>
            <a:ext cx="9144000" cy="584775"/>
          </a:xfrm>
          <a:prstGeom prst="rect">
            <a:avLst/>
          </a:prstGeom>
          <a:noFill/>
        </p:spPr>
        <p:txBody>
          <a:bodyPr wrap="square">
            <a:spAutoFit/>
          </a:bodyPr>
          <a:lstStyle/>
          <a:p>
            <a:r>
              <a:rPr lang="es-ES" sz="3200" b="1" i="0" u="none" strike="noStrike" dirty="0">
                <a:solidFill>
                  <a:srgbClr val="60C6CF"/>
                </a:solidFill>
                <a:effectLst/>
              </a:rPr>
              <a:t>Marco financiero</a:t>
            </a:r>
            <a:endParaRPr lang="es-ES" sz="3200" dirty="0"/>
          </a:p>
        </p:txBody>
      </p:sp>
      <p:pic>
        <p:nvPicPr>
          <p:cNvPr id="2050" name="Picture 2" descr="Dónde va el dinero que dono a una ONG? | Fundación Lealtad">
            <a:extLst>
              <a:ext uri="{FF2B5EF4-FFF2-40B4-BE49-F238E27FC236}">
                <a16:creationId xmlns:a16="http://schemas.microsoft.com/office/drawing/2014/main" id="{6D394F37-A8D5-B823-501C-D1E2D10C8DF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5686" b="8882"/>
          <a:stretch/>
        </p:blipFill>
        <p:spPr bwMode="auto">
          <a:xfrm>
            <a:off x="4856113" y="2650689"/>
            <a:ext cx="8086082" cy="345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090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4D95B17E-8185-4242-87AE-0BBA2602A872}"/>
              </a:ext>
            </a:extLst>
          </p:cNvPr>
          <p:cNvSpPr txBox="1"/>
          <p:nvPr/>
        </p:nvSpPr>
        <p:spPr>
          <a:xfrm>
            <a:off x="2052065" y="1372841"/>
            <a:ext cx="11148374" cy="1077218"/>
          </a:xfrm>
          <a:prstGeom prst="rect">
            <a:avLst/>
          </a:prstGeom>
          <a:noFill/>
        </p:spPr>
        <p:txBody>
          <a:bodyPr wrap="square">
            <a:spAutoFit/>
          </a:bodyPr>
          <a:lstStyle/>
          <a:p>
            <a:pPr algn="just"/>
            <a:r>
              <a:rPr lang="es-ES" sz="3200" b="1" i="0" u="none" strike="noStrike" dirty="0">
                <a:solidFill>
                  <a:srgbClr val="000000"/>
                </a:solidFill>
                <a:effectLst/>
              </a:rPr>
              <a:t>¿Cómo afecta al marco económico de una empresa el proceso de digitalización?</a:t>
            </a:r>
            <a:endParaRPr lang="es-ES" sz="3200" dirty="0"/>
          </a:p>
        </p:txBody>
      </p:sp>
      <p:sp>
        <p:nvSpPr>
          <p:cNvPr id="29" name="CuadroTexto 28">
            <a:extLst>
              <a:ext uri="{FF2B5EF4-FFF2-40B4-BE49-F238E27FC236}">
                <a16:creationId xmlns:a16="http://schemas.microsoft.com/office/drawing/2014/main" id="{4F9C64B4-76DA-9FA5-EAFA-FC0F7D7509CC}"/>
              </a:ext>
            </a:extLst>
          </p:cNvPr>
          <p:cNvSpPr txBox="1"/>
          <p:nvPr/>
        </p:nvSpPr>
        <p:spPr>
          <a:xfrm>
            <a:off x="2047536" y="3109760"/>
            <a:ext cx="9144000" cy="5632311"/>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000000"/>
                </a:solidFill>
                <a:effectLst/>
              </a:rPr>
              <a:t>Reducción de costos:</a:t>
            </a:r>
            <a:r>
              <a:rPr lang="es-ES" sz="2400" b="0" i="0" u="none" strike="noStrike" dirty="0">
                <a:solidFill>
                  <a:srgbClr val="000000"/>
                </a:solidFill>
                <a:effectLst/>
              </a:rPr>
              <a:t> La digitalización puede ayudar a reducir los costos de producción y operación.</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Aumento de la eficiencia: </a:t>
            </a:r>
            <a:r>
              <a:rPr lang="es-ES" sz="2400" b="0" i="0" u="none" strike="noStrike" dirty="0">
                <a:solidFill>
                  <a:srgbClr val="000000"/>
                </a:solidFill>
                <a:effectLst/>
              </a:rPr>
              <a:t>La automatización de procesos y la eliminación de tareas manuales pueden aumentar la eficiencia y reducir los errores.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Mejora de la calidad: </a:t>
            </a:r>
            <a:r>
              <a:rPr lang="es-ES" sz="2400" b="0" i="0" u="none" strike="noStrike" dirty="0">
                <a:solidFill>
                  <a:srgbClr val="000000"/>
                </a:solidFill>
                <a:effectLst/>
              </a:rPr>
              <a:t>La digitalización puede mejorar la calidad del producto o servicio ofrecido por la empresa.</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Mayor alcance: </a:t>
            </a:r>
            <a:r>
              <a:rPr lang="es-ES" sz="2400" b="0" i="0" u="none" strike="noStrike" dirty="0">
                <a:solidFill>
                  <a:srgbClr val="000000"/>
                </a:solidFill>
                <a:effectLst/>
              </a:rPr>
              <a:t>La digitalización puede permitir que las empresas lleguen a nuevos mercados y clientes.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Mayor competitividad:</a:t>
            </a:r>
            <a:r>
              <a:rPr lang="es-ES" sz="2400" b="0" i="0" u="none" strike="noStrike" dirty="0">
                <a:solidFill>
                  <a:srgbClr val="000000"/>
                </a:solidFill>
                <a:effectLst/>
              </a:rPr>
              <a:t> Las empresas que se digitalizan pueden ser más competitivas en el mercado.</a:t>
            </a:r>
            <a:endParaRPr lang="es-ES" sz="2400" dirty="0"/>
          </a:p>
        </p:txBody>
      </p:sp>
      <p:pic>
        <p:nvPicPr>
          <p:cNvPr id="3074" name="Picture 2" descr="Rentable - Iconos gratis de negocio">
            <a:extLst>
              <a:ext uri="{FF2B5EF4-FFF2-40B4-BE49-F238E27FC236}">
                <a16:creationId xmlns:a16="http://schemas.microsoft.com/office/drawing/2014/main" id="{43403D7E-8F15-AF1A-0C15-393EE7315B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305231" y="342061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602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FD91E96B-8616-62B0-16A8-EDDE1682B9B6}"/>
              </a:ext>
            </a:extLst>
          </p:cNvPr>
          <p:cNvSpPr txBox="1"/>
          <p:nvPr/>
        </p:nvSpPr>
        <p:spPr>
          <a:xfrm>
            <a:off x="1868227" y="1496041"/>
            <a:ext cx="9918025" cy="7663636"/>
          </a:xfrm>
          <a:prstGeom prst="rect">
            <a:avLst/>
          </a:prstGeom>
          <a:noFill/>
        </p:spPr>
        <p:txBody>
          <a:bodyPr wrap="square">
            <a:spAutoFit/>
          </a:bodyPr>
          <a:lstStyle/>
          <a:p>
            <a:pPr algn="just"/>
            <a:r>
              <a:rPr lang="es-ES" sz="2800" b="1" i="0" u="none" strike="noStrike" dirty="0">
                <a:solidFill>
                  <a:srgbClr val="000000"/>
                </a:solidFill>
                <a:effectLst/>
                <a:latin typeface="YAFcfoaHu-s 0"/>
              </a:rPr>
              <a:t>El marco económico incluye una variedad de conceptos y principios básicos:</a:t>
            </a:r>
          </a:p>
          <a:p>
            <a:pPr algn="just"/>
            <a:endParaRPr lang="es-ES" sz="2800" dirty="0">
              <a:solidFill>
                <a:srgbClr val="000000"/>
              </a:solidFill>
              <a:effectLst/>
              <a:latin typeface="YAFcfoaHu-s 0"/>
            </a:endParaRPr>
          </a:p>
          <a:p>
            <a:pPr algn="just">
              <a:buFont typeface="Arial" panose="020B0604020202020204" pitchFamily="34" charset="0"/>
              <a:buChar char="•"/>
            </a:pPr>
            <a:r>
              <a:rPr lang="es-ES" sz="2400" b="1" i="0" u="none" strike="noStrike" dirty="0">
                <a:solidFill>
                  <a:srgbClr val="000000"/>
                </a:solidFill>
                <a:effectLst/>
              </a:rPr>
              <a:t>Capital:</a:t>
            </a:r>
            <a:r>
              <a:rPr lang="es-ES" sz="2400" b="0" i="0" u="none" strike="noStrike" dirty="0">
                <a:solidFill>
                  <a:srgbClr val="000000"/>
                </a:solidFill>
                <a:effectLst/>
              </a:rPr>
              <a:t> El capital es el dinero necesario para iniciar y operar una empresa. Puede ser tanto deuda como patrimonio. El capital de deuda se refiere a los préstamos y otras formas de financiamiento que deben ser reembolsados, mientras que el capital de patrimonio es el dinero invertido por los propietarios de la empresa que no tiene que ser reembolsado.</a:t>
            </a:r>
          </a:p>
          <a:p>
            <a:pPr algn="just"/>
            <a:endParaRPr lang="es-ES" sz="2400" dirty="0"/>
          </a:p>
          <a:p>
            <a:pPr algn="just">
              <a:buFont typeface="Arial" panose="020B0604020202020204" pitchFamily="34" charset="0"/>
              <a:buChar char="•"/>
            </a:pPr>
            <a:r>
              <a:rPr lang="es-ES" sz="2400" b="1" i="0" u="none" strike="noStrike" dirty="0">
                <a:solidFill>
                  <a:srgbClr val="000000"/>
                </a:solidFill>
                <a:effectLst/>
              </a:rPr>
              <a:t>Activos:</a:t>
            </a:r>
            <a:r>
              <a:rPr lang="es-ES" sz="2400" b="0" i="0" u="none" strike="noStrike" dirty="0">
                <a:solidFill>
                  <a:srgbClr val="000000"/>
                </a:solidFill>
                <a:effectLst/>
              </a:rPr>
              <a:t> Los activos de una empresa son los recursos que posee y que pueden generar beneficios futuros. Pueden ser tangibles, como edificios, maquinaria y equipos, o intangibles, como patentes y marcas comerciales.</a:t>
            </a:r>
          </a:p>
          <a:p>
            <a:pPr algn="just"/>
            <a:endParaRPr lang="es-ES" sz="2400" dirty="0"/>
          </a:p>
          <a:p>
            <a:pPr algn="just">
              <a:buFont typeface="Arial" panose="020B0604020202020204" pitchFamily="34" charset="0"/>
              <a:buChar char="•"/>
            </a:pPr>
            <a:r>
              <a:rPr lang="es-ES" sz="2400" b="1" i="0" u="none" strike="noStrike" dirty="0">
                <a:solidFill>
                  <a:srgbClr val="000000"/>
                </a:solidFill>
                <a:effectLst/>
              </a:rPr>
              <a:t>Pasivos:</a:t>
            </a:r>
            <a:r>
              <a:rPr lang="es-ES" sz="2400" b="0" i="0" u="none" strike="noStrike" dirty="0">
                <a:solidFill>
                  <a:srgbClr val="000000"/>
                </a:solidFill>
                <a:effectLst/>
              </a:rPr>
              <a:t> Los pasivos son las obligaciones que una empresa tiene con otros. Estos pueden incluir préstamos, salarios por pagar, impuestos y otras deudas.</a:t>
            </a:r>
          </a:p>
          <a:p>
            <a:pPr algn="just"/>
            <a:endParaRPr lang="es-ES" sz="2400" dirty="0"/>
          </a:p>
          <a:p>
            <a:pPr algn="just">
              <a:buFont typeface="Arial" panose="020B0604020202020204" pitchFamily="34" charset="0"/>
              <a:buChar char="•"/>
            </a:pPr>
            <a:r>
              <a:rPr lang="es-ES" sz="2400" b="1" i="0" u="none" strike="noStrike" dirty="0">
                <a:solidFill>
                  <a:srgbClr val="000000"/>
                </a:solidFill>
                <a:effectLst/>
              </a:rPr>
              <a:t>Ingresos:</a:t>
            </a:r>
            <a:r>
              <a:rPr lang="es-ES" sz="2400" b="0" i="0" u="none" strike="noStrike" dirty="0">
                <a:solidFill>
                  <a:srgbClr val="000000"/>
                </a:solidFill>
                <a:effectLst/>
              </a:rPr>
              <a:t> Los ingresos son el dinero que recibe la empresa por la venta de sus productos o servicios. Los ingresos también pueden incluir la venta de activos o la recepción de intereses sobre inversiones.</a:t>
            </a:r>
          </a:p>
          <a:p>
            <a:pPr>
              <a:buFont typeface="Arial" panose="020B0604020202020204" pitchFamily="34" charset="0"/>
              <a:buChar char="•"/>
            </a:pPr>
            <a:endParaRPr lang="es-ES" sz="2400" dirty="0"/>
          </a:p>
        </p:txBody>
      </p:sp>
      <p:pic>
        <p:nvPicPr>
          <p:cNvPr id="4098" name="Picture 2" descr="Economía de la Empresa - Banco de Exámenes Resueltos Selectividad UMH">
            <a:extLst>
              <a:ext uri="{FF2B5EF4-FFF2-40B4-BE49-F238E27FC236}">
                <a16:creationId xmlns:a16="http://schemas.microsoft.com/office/drawing/2014/main" id="{F374D829-C88B-06E0-4A20-FC4036A0C1B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126926" y="3665043"/>
            <a:ext cx="4211020" cy="421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53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3FC3BD38-6382-B1A9-BCA9-4C0290AECC7E}"/>
              </a:ext>
            </a:extLst>
          </p:cNvPr>
          <p:cNvSpPr txBox="1"/>
          <p:nvPr/>
        </p:nvSpPr>
        <p:spPr>
          <a:xfrm>
            <a:off x="2176462" y="2245751"/>
            <a:ext cx="9144000" cy="1200329"/>
          </a:xfrm>
          <a:prstGeom prst="rect">
            <a:avLst/>
          </a:prstGeom>
          <a:noFill/>
        </p:spPr>
        <p:txBody>
          <a:bodyPr wrap="square">
            <a:spAutoFit/>
          </a:bodyPr>
          <a:lstStyle/>
          <a:p>
            <a:pPr algn="just"/>
            <a:r>
              <a:rPr lang="es-ES" sz="2400" b="1" i="0" u="none" strike="noStrike" dirty="0">
                <a:solidFill>
                  <a:srgbClr val="000000"/>
                </a:solidFill>
                <a:effectLst/>
              </a:rPr>
              <a:t>Gastos: </a:t>
            </a:r>
            <a:r>
              <a:rPr lang="es-ES" sz="2400" b="0" i="0" u="none" strike="noStrike" dirty="0">
                <a:solidFill>
                  <a:srgbClr val="000000"/>
                </a:solidFill>
                <a:effectLst/>
              </a:rPr>
              <a:t>Los gastos son el dinero que se gasta para operar la empresa. Pueden ser fijos, como el alquiler y los salarios, o variables, como el costo de los materiales y la electricidad.</a:t>
            </a:r>
            <a:endParaRPr lang="es-ES" sz="2400" dirty="0"/>
          </a:p>
        </p:txBody>
      </p:sp>
      <p:sp>
        <p:nvSpPr>
          <p:cNvPr id="29" name="CuadroTexto 28">
            <a:extLst>
              <a:ext uri="{FF2B5EF4-FFF2-40B4-BE49-F238E27FC236}">
                <a16:creationId xmlns:a16="http://schemas.microsoft.com/office/drawing/2014/main" id="{AD8ABC37-F90B-013C-AE1A-A5BC5B21FD99}"/>
              </a:ext>
            </a:extLst>
          </p:cNvPr>
          <p:cNvSpPr txBox="1"/>
          <p:nvPr/>
        </p:nvSpPr>
        <p:spPr>
          <a:xfrm>
            <a:off x="2176462" y="3620894"/>
            <a:ext cx="9144000" cy="5262979"/>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000000"/>
                </a:solidFill>
                <a:effectLst/>
              </a:rPr>
              <a:t>Flujo de efectivo:</a:t>
            </a:r>
            <a:r>
              <a:rPr lang="es-ES" sz="2400" b="0" i="0" u="none" strike="noStrike" dirty="0">
                <a:solidFill>
                  <a:srgbClr val="000000"/>
                </a:solidFill>
                <a:effectLst/>
              </a:rPr>
              <a:t> El flujo de efectivo es la medida de cuánto dinero entra y sale de la empresa en un período determinado. Un flujo de efectivo positivo significa que la empresa está generando más dinero del que está gastando, mientras que un flujo de efectivo negativo indica lo contrario.</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Beneficio neto:</a:t>
            </a:r>
            <a:r>
              <a:rPr lang="es-ES" sz="2400" b="0" i="0" u="none" strike="noStrike" dirty="0">
                <a:solidFill>
                  <a:srgbClr val="000000"/>
                </a:solidFill>
                <a:effectLst/>
              </a:rPr>
              <a:t> El beneficio neto es el ingreso total menos todos los gastos. Es la cantidad de dinero que queda después de pagar todas las obligaciones.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Estado financiero:</a:t>
            </a:r>
            <a:r>
              <a:rPr lang="es-ES" sz="2400" b="0" i="0" u="none" strike="noStrike" dirty="0">
                <a:solidFill>
                  <a:srgbClr val="000000"/>
                </a:solidFill>
                <a:effectLst/>
              </a:rPr>
              <a:t> Los estados financieros son informes que garantizan una visión general de la situación financiera de la empresa. Los más comunes son el balance, la cuenta de resultados y el estado de flujos de efectivo.</a:t>
            </a:r>
            <a:endParaRPr lang="es-ES" sz="2400" dirty="0"/>
          </a:p>
        </p:txBody>
      </p:sp>
      <p:pic>
        <p:nvPicPr>
          <p:cNvPr id="5122" name="Picture 2" descr="Economía - Iconos gratis de negocios y finanzas">
            <a:extLst>
              <a:ext uri="{FF2B5EF4-FFF2-40B4-BE49-F238E27FC236}">
                <a16:creationId xmlns:a16="http://schemas.microsoft.com/office/drawing/2014/main" id="{FF02B64B-1A1A-CFB0-09B2-090A489594A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51371" y="3049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1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6" name="TextBox 26"/>
          <p:cNvSpPr txBox="1"/>
          <p:nvPr/>
        </p:nvSpPr>
        <p:spPr>
          <a:xfrm>
            <a:off x="2864134" y="2406887"/>
            <a:ext cx="12327501" cy="6010454"/>
          </a:xfrm>
          <a:prstGeom prst="rect">
            <a:avLst/>
          </a:prstGeom>
        </p:spPr>
        <p:txBody>
          <a:bodyPr lIns="0" tIns="0" rIns="0" bIns="0" rtlCol="0" anchor="t">
            <a:spAutoFit/>
          </a:bodyPr>
          <a:lstStyle/>
          <a:p>
            <a:pPr>
              <a:lnSpc>
                <a:spcPts val="6481"/>
              </a:lnSpc>
            </a:pPr>
            <a:r>
              <a:rPr lang="en-US" sz="3341">
                <a:solidFill>
                  <a:srgbClr val="60C6CF"/>
                </a:solidFill>
                <a:latin typeface="Arial Bold"/>
              </a:rPr>
              <a:t>1. GESTIÓN EMPRESARIAL Y ESTRATÉGICA    </a:t>
            </a:r>
            <a:r>
              <a:rPr lang="en-US" sz="3341">
                <a:solidFill>
                  <a:srgbClr val="0277B5"/>
                </a:solidFill>
                <a:latin typeface="Arial Bold"/>
              </a:rPr>
              <a:t> </a:t>
            </a:r>
          </a:p>
          <a:p>
            <a:pPr>
              <a:lnSpc>
                <a:spcPts val="5266"/>
              </a:lnSpc>
            </a:pPr>
            <a:endParaRPr lang="en-US" sz="3341">
              <a:solidFill>
                <a:srgbClr val="0277B5"/>
              </a:solidFill>
              <a:latin typeface="Arial Bold"/>
            </a:endParaRPr>
          </a:p>
          <a:p>
            <a:pPr>
              <a:lnSpc>
                <a:spcPts val="5266"/>
              </a:lnSpc>
            </a:pPr>
            <a:r>
              <a:rPr lang="en-US" sz="2714">
                <a:solidFill>
                  <a:srgbClr val="000000"/>
                </a:solidFill>
                <a:latin typeface="Arial"/>
              </a:rPr>
              <a:t>1.1 Transformación Digital de la Pyme.</a:t>
            </a:r>
          </a:p>
          <a:p>
            <a:pPr>
              <a:lnSpc>
                <a:spcPts val="5266"/>
              </a:lnSpc>
            </a:pPr>
            <a:r>
              <a:rPr lang="en-US" sz="2714">
                <a:solidFill>
                  <a:srgbClr val="000000"/>
                </a:solidFill>
                <a:latin typeface="Arial"/>
              </a:rPr>
              <a:t>1.2 Competencias básicas de gestión empresarial.</a:t>
            </a:r>
          </a:p>
          <a:p>
            <a:pPr>
              <a:lnSpc>
                <a:spcPts val="5266"/>
              </a:lnSpc>
            </a:pPr>
            <a:r>
              <a:rPr lang="en-US" sz="2714">
                <a:solidFill>
                  <a:srgbClr val="000000"/>
                </a:solidFill>
                <a:latin typeface="Arial"/>
              </a:rPr>
              <a:t>1.3 Nuevos modelos de negocio.</a:t>
            </a:r>
          </a:p>
          <a:p>
            <a:pPr>
              <a:lnSpc>
                <a:spcPts val="5266"/>
              </a:lnSpc>
            </a:pPr>
            <a:r>
              <a:rPr lang="en-US" sz="2714">
                <a:solidFill>
                  <a:srgbClr val="000000"/>
                </a:solidFill>
                <a:latin typeface="Arial"/>
              </a:rPr>
              <a:t>1.4 Gestión del cambio y cultura.</a:t>
            </a:r>
          </a:p>
          <a:p>
            <a:pPr>
              <a:lnSpc>
                <a:spcPts val="5266"/>
              </a:lnSpc>
            </a:pPr>
            <a:r>
              <a:rPr lang="en-US" sz="2714">
                <a:solidFill>
                  <a:srgbClr val="000000"/>
                </a:solidFill>
                <a:latin typeface="Arial"/>
              </a:rPr>
              <a:t>1.5 Plan de transformación digital de la empresa.</a:t>
            </a:r>
          </a:p>
          <a:p>
            <a:pPr>
              <a:lnSpc>
                <a:spcPts val="3800"/>
              </a:lnSpc>
            </a:pPr>
            <a:endParaRPr lang="en-US" sz="2714">
              <a:solidFill>
                <a:srgbClr val="000000"/>
              </a:solidFill>
              <a:latin typeface="Arial"/>
            </a:endParaRPr>
          </a:p>
          <a:p>
            <a:pPr>
              <a:lnSpc>
                <a:spcPts val="4969"/>
              </a:lnSpc>
            </a:pPr>
            <a:endParaRPr lang="en-US" sz="2714">
              <a:solidFill>
                <a:srgbClr val="000000"/>
              </a:solidFill>
              <a:latin typeface="Arial"/>
            </a:endParaRPr>
          </a:p>
        </p:txBody>
      </p:sp>
      <p:pic>
        <p:nvPicPr>
          <p:cNvPr id="27" name="Picture 27"/>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715832" y="3797614"/>
            <a:ext cx="5159998" cy="5438733"/>
          </a:xfrm>
          <a:prstGeom prst="rect">
            <a:avLst/>
          </a:prstGeom>
        </p:spPr>
      </p:pic>
      <p:sp>
        <p:nvSpPr>
          <p:cNvPr id="28" name="TextBox 28"/>
          <p:cNvSpPr txBox="1"/>
          <p:nvPr/>
        </p:nvSpPr>
        <p:spPr>
          <a:xfrm>
            <a:off x="2864134" y="1405555"/>
            <a:ext cx="1723876" cy="679450"/>
          </a:xfrm>
          <a:prstGeom prst="rect">
            <a:avLst/>
          </a:prstGeom>
        </p:spPr>
        <p:txBody>
          <a:bodyPr lIns="0" tIns="0" rIns="0" bIns="0" rtlCol="0" anchor="t">
            <a:spAutoFit/>
          </a:bodyPr>
          <a:lstStyle/>
          <a:p>
            <a:pPr algn="ctr">
              <a:lnSpc>
                <a:spcPts val="5599"/>
              </a:lnSpc>
            </a:pPr>
            <a:r>
              <a:rPr lang="en-US" sz="3999">
                <a:solidFill>
                  <a:srgbClr val="000000"/>
                </a:solidFill>
                <a:latin typeface="Clear Sans Bold"/>
              </a:rPr>
              <a:t>ÍNDICE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5915CE86-21D9-7EB1-38DE-B1E6E39B7786}"/>
              </a:ext>
            </a:extLst>
          </p:cNvPr>
          <p:cNvSpPr txBox="1"/>
          <p:nvPr/>
        </p:nvSpPr>
        <p:spPr>
          <a:xfrm>
            <a:off x="2255772" y="5383669"/>
            <a:ext cx="14179496" cy="34163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srgbClr val="000000"/>
                </a:solidFill>
                <a:effectLst/>
                <a:uLnTx/>
                <a:uFillTx/>
                <a:latin typeface="Calibri"/>
                <a:ea typeface="+mn-ea"/>
                <a:cs typeface="+mn-cs"/>
              </a:rPr>
              <a:t>Análisis financiero:</a:t>
            </a:r>
            <a:r>
              <a:rPr kumimoji="0" lang="es-ES" sz="2400" b="0" i="0" u="none" strike="noStrike" kern="1200" cap="none" spc="0" normalizeH="0" baseline="0" noProof="0" dirty="0">
                <a:ln>
                  <a:noFill/>
                </a:ln>
                <a:solidFill>
                  <a:srgbClr val="000000"/>
                </a:solidFill>
                <a:effectLst/>
                <a:uLnTx/>
                <a:uFillTx/>
                <a:latin typeface="Calibri"/>
                <a:ea typeface="+mn-ea"/>
                <a:cs typeface="+mn-cs"/>
              </a:rPr>
              <a:t> El análisis financiero es el proceso de examinar los estados financieros para tomar decisiones sobre la empresa. Esto puede implicar la evaluación de la rentabilidad, la eficiencia operativa y la solidez financiera de la empresa.</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srgbClr val="000000"/>
                </a:solidFill>
                <a:effectLst/>
                <a:uLnTx/>
                <a:uFillTx/>
                <a:latin typeface="Calibri"/>
                <a:ea typeface="+mn-ea"/>
                <a:cs typeface="+mn-cs"/>
              </a:rPr>
              <a:t>Presupuesto:</a:t>
            </a:r>
            <a:r>
              <a:rPr kumimoji="0" lang="es-ES" sz="2400" b="0" i="0" u="none" strike="noStrike" kern="1200" cap="none" spc="0" normalizeH="0" baseline="0" noProof="0" dirty="0">
                <a:ln>
                  <a:noFill/>
                </a:ln>
                <a:solidFill>
                  <a:srgbClr val="000000"/>
                </a:solidFill>
                <a:effectLst/>
                <a:uLnTx/>
                <a:uFillTx/>
                <a:latin typeface="Calibri"/>
                <a:ea typeface="+mn-ea"/>
                <a:cs typeface="+mn-cs"/>
              </a:rPr>
              <a:t> Un presupuesto es una proyección de los ingresos y gastos futuros de la empresa. Los presupuestos ayudan a la empresa a planificar y controlar sus finanzas.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srgbClr val="000000"/>
                </a:solidFill>
                <a:effectLst/>
                <a:uLnTx/>
                <a:uFillTx/>
                <a:latin typeface="Calibri"/>
                <a:ea typeface="+mn-ea"/>
                <a:cs typeface="+mn-cs"/>
              </a:rPr>
              <a:t>Rendimiento sobre la inversión (ROI):</a:t>
            </a:r>
            <a:r>
              <a:rPr kumimoji="0" lang="es-ES" sz="2400" b="0" i="0" u="none" strike="noStrike" kern="1200" cap="none" spc="0" normalizeH="0" baseline="0" noProof="0" dirty="0">
                <a:ln>
                  <a:noFill/>
                </a:ln>
                <a:solidFill>
                  <a:srgbClr val="000000"/>
                </a:solidFill>
                <a:effectLst/>
                <a:uLnTx/>
                <a:uFillTx/>
                <a:latin typeface="Calibri"/>
                <a:ea typeface="+mn-ea"/>
                <a:cs typeface="+mn-cs"/>
              </a:rPr>
              <a:t> Es una medida que evalúa la eficiencia de una inversión o para comparar la eficiencia de varias inversiones distintas.</a:t>
            </a:r>
            <a:endParaRPr kumimoji="0" lang="es-E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146" name="Picture 2" descr="Principios y oportunidades de la Economía Circular - Grupo Innova">
            <a:extLst>
              <a:ext uri="{FF2B5EF4-FFF2-40B4-BE49-F238E27FC236}">
                <a16:creationId xmlns:a16="http://schemas.microsoft.com/office/drawing/2014/main" id="{CCA3A54D-1773-96CC-848A-33B1CFBF41E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57494" y="1472347"/>
            <a:ext cx="6677025" cy="359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517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8196" name="Picture 4" descr="Análisis DAFO para tu empresa [Aspectos Clave] - Txema Daluz">
            <a:extLst>
              <a:ext uri="{FF2B5EF4-FFF2-40B4-BE49-F238E27FC236}">
                <a16:creationId xmlns:a16="http://schemas.microsoft.com/office/drawing/2014/main" id="{29EA6AD6-3317-C441-B93B-161DE5084AA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7681" b="14000"/>
          <a:stretch/>
        </p:blipFill>
        <p:spPr bwMode="auto">
          <a:xfrm>
            <a:off x="2651468" y="2857500"/>
            <a:ext cx="12648379"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680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14338" name="Picture 2" descr="Cómo hacer un análisis DAFO para tu empresa: Una guía paso a paso - Ossido  Comunicación">
            <a:extLst>
              <a:ext uri="{FF2B5EF4-FFF2-40B4-BE49-F238E27FC236}">
                <a16:creationId xmlns:a16="http://schemas.microsoft.com/office/drawing/2014/main" id="{46082BA9-7678-16A0-F9C2-69B858136A1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29902" y="1294487"/>
            <a:ext cx="10984602" cy="7995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656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9218" name="Picture 2" descr="Análisis FODA de una empresa: qué es, cómo se hace y ejemplos">
            <a:extLst>
              <a:ext uri="{FF2B5EF4-FFF2-40B4-BE49-F238E27FC236}">
                <a16:creationId xmlns:a16="http://schemas.microsoft.com/office/drawing/2014/main" id="{F8553734-FD32-055D-F09D-813036BF858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27671" y="1386551"/>
            <a:ext cx="10447522" cy="787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217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7170" name="Picture 2" descr="Cómo se hace un análisis DAFO? Sigue estos ejemplos y plantilla">
            <a:extLst>
              <a:ext uri="{FF2B5EF4-FFF2-40B4-BE49-F238E27FC236}">
                <a16:creationId xmlns:a16="http://schemas.microsoft.com/office/drawing/2014/main" id="{6E4A9D48-1794-5AFF-1BB2-EA979C9E129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2893" y="1455589"/>
            <a:ext cx="13097017" cy="734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372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82624D2F-A978-5D18-728B-685AEB1195D9}"/>
              </a:ext>
            </a:extLst>
          </p:cNvPr>
          <p:cNvSpPr txBox="1"/>
          <p:nvPr/>
        </p:nvSpPr>
        <p:spPr>
          <a:xfrm>
            <a:off x="2379254" y="1978049"/>
            <a:ext cx="9144000" cy="2185214"/>
          </a:xfrm>
          <a:prstGeom prst="rect">
            <a:avLst/>
          </a:prstGeom>
          <a:noFill/>
        </p:spPr>
        <p:txBody>
          <a:bodyPr wrap="square">
            <a:spAutoFit/>
          </a:bodyPr>
          <a:lstStyle/>
          <a:p>
            <a:r>
              <a:rPr lang="es-ES" sz="3200" b="1" i="0" u="none" strike="noStrike" dirty="0">
                <a:solidFill>
                  <a:srgbClr val="000000"/>
                </a:solidFill>
                <a:effectLst/>
                <a:latin typeface="YAFcfoaHu-s 0"/>
              </a:rPr>
              <a:t>Debilidades</a:t>
            </a:r>
          </a:p>
          <a:p>
            <a:endParaRPr lang="es-ES" sz="3200" dirty="0">
              <a:solidFill>
                <a:srgbClr val="000000"/>
              </a:solidFill>
              <a:effectLst/>
              <a:latin typeface="YAFcfoaHu-s 0"/>
            </a:endParaRPr>
          </a:p>
          <a:p>
            <a:pPr algn="just"/>
            <a:r>
              <a:rPr lang="es-ES" sz="2400" b="0" i="0" u="none" strike="noStrike" dirty="0">
                <a:solidFill>
                  <a:srgbClr val="000000"/>
                </a:solidFill>
                <a:effectLst/>
                <a:latin typeface="YAFcfoaHu-s 0"/>
              </a:rPr>
              <a:t>Son los puntos débiles de la Pyme, aquellas situaciones o recursos que limitan el aprovechar ciertas oportunidades. Ejemplo: la localización del negocio en las afueras hace poco visible la tienda.</a:t>
            </a:r>
            <a:endParaRPr lang="es-ES" sz="2400" dirty="0">
              <a:solidFill>
                <a:srgbClr val="000000"/>
              </a:solidFill>
              <a:effectLst/>
              <a:latin typeface="YAFcfoaHu-s 0"/>
            </a:endParaRPr>
          </a:p>
        </p:txBody>
      </p:sp>
      <p:sp>
        <p:nvSpPr>
          <p:cNvPr id="29" name="CuadroTexto 28">
            <a:extLst>
              <a:ext uri="{FF2B5EF4-FFF2-40B4-BE49-F238E27FC236}">
                <a16:creationId xmlns:a16="http://schemas.microsoft.com/office/drawing/2014/main" id="{E90CF453-24DA-09CE-C067-C24285247CFE}"/>
              </a:ext>
            </a:extLst>
          </p:cNvPr>
          <p:cNvSpPr txBox="1"/>
          <p:nvPr/>
        </p:nvSpPr>
        <p:spPr>
          <a:xfrm>
            <a:off x="2360204" y="4674984"/>
            <a:ext cx="9144000" cy="4154984"/>
          </a:xfrm>
          <a:prstGeom prst="rect">
            <a:avLst/>
          </a:prstGeom>
          <a:noFill/>
        </p:spPr>
        <p:txBody>
          <a:bodyPr wrap="square">
            <a:spAutoFit/>
          </a:bodyPr>
          <a:lstStyle/>
          <a:p>
            <a:pPr algn="just">
              <a:buFont typeface="Arial" panose="020B0604020202020204" pitchFamily="34" charset="0"/>
              <a:buChar char="•"/>
            </a:pPr>
            <a:r>
              <a:rPr lang="es-ES" sz="2400" b="0" i="0" u="none" strike="noStrike" dirty="0">
                <a:solidFill>
                  <a:srgbClr val="000000"/>
                </a:solidFill>
                <a:effectLst/>
              </a:rPr>
              <a:t>¿Cuáles son las áreas de la organización que requieren más inversión en capacitación o formación en habilidades digitales para avanzar en el proceso de transformación digital?</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0" i="0" u="none" strike="noStrike" dirty="0">
                <a:solidFill>
                  <a:srgbClr val="000000"/>
                </a:solidFill>
                <a:effectLst/>
              </a:rPr>
              <a:t>¿En qué aspectos específicos de la organización se observan mayores resistencias al cambio hacia la digitalización, como la cultura organizativa, los procesos internos o la falta de recursos?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0" i="0" u="none" strike="noStrike" dirty="0">
                <a:solidFill>
                  <a:srgbClr val="000000"/>
                </a:solidFill>
                <a:effectLst/>
              </a:rPr>
              <a:t>¿Qué debilidades internas en la organización, como la falta de liderazgo o la falta de estructuras de gobierno y control, pueden impedir una transformación digital exitosa?</a:t>
            </a:r>
            <a:endParaRPr lang="es-ES" sz="2400" dirty="0"/>
          </a:p>
        </p:txBody>
      </p:sp>
      <p:pic>
        <p:nvPicPr>
          <p:cNvPr id="10242" name="Picture 2" descr="Fortalezas y debilidades de una empresa, ¿cómo identificarlas? | OBS  Business School">
            <a:extLst>
              <a:ext uri="{FF2B5EF4-FFF2-40B4-BE49-F238E27FC236}">
                <a16:creationId xmlns:a16="http://schemas.microsoft.com/office/drawing/2014/main" id="{6955E9C0-0143-C52A-FC2E-83A44C9473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6200000">
            <a:off x="10904745" y="3606987"/>
            <a:ext cx="6134744" cy="409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032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66BB5C5C-66FB-A5AB-FA58-48E88F10AFA9}"/>
              </a:ext>
            </a:extLst>
          </p:cNvPr>
          <p:cNvSpPr txBox="1"/>
          <p:nvPr/>
        </p:nvSpPr>
        <p:spPr>
          <a:xfrm>
            <a:off x="2360204" y="1774131"/>
            <a:ext cx="9144000" cy="2185214"/>
          </a:xfrm>
          <a:prstGeom prst="rect">
            <a:avLst/>
          </a:prstGeom>
          <a:noFill/>
        </p:spPr>
        <p:txBody>
          <a:bodyPr wrap="square">
            <a:spAutoFit/>
          </a:bodyPr>
          <a:lstStyle/>
          <a:p>
            <a:r>
              <a:rPr lang="es-ES" sz="3200" b="1" i="0" u="none" strike="noStrike" dirty="0">
                <a:solidFill>
                  <a:srgbClr val="000000"/>
                </a:solidFill>
                <a:effectLst/>
                <a:latin typeface="YAFcfoaHu-s 0"/>
              </a:rPr>
              <a:t>Amenazas</a:t>
            </a:r>
          </a:p>
          <a:p>
            <a:pPr algn="just"/>
            <a:endParaRPr lang="es-ES" sz="3200" dirty="0">
              <a:solidFill>
                <a:srgbClr val="000000"/>
              </a:solidFill>
              <a:effectLst/>
              <a:latin typeface="YAFcfoaHu-s 0"/>
            </a:endParaRPr>
          </a:p>
          <a:p>
            <a:pPr algn="just"/>
            <a:r>
              <a:rPr lang="es-ES" sz="2400" b="0" i="0" u="none" strike="noStrike" dirty="0">
                <a:solidFill>
                  <a:srgbClr val="000000"/>
                </a:solidFill>
                <a:effectLst/>
                <a:latin typeface="YAFcfoaHu-s 0"/>
              </a:rPr>
              <a:t>Son elementos del entorno que limitan el progreso como la competencia o la situación del mercado. Ejemplo: pocas personas con altos ingresos en la zona</a:t>
            </a:r>
            <a:endParaRPr lang="es-ES" sz="2400" dirty="0">
              <a:solidFill>
                <a:srgbClr val="000000"/>
              </a:solidFill>
              <a:effectLst/>
              <a:latin typeface="YAFcfoaHu-s 0"/>
            </a:endParaRPr>
          </a:p>
        </p:txBody>
      </p:sp>
      <p:sp>
        <p:nvSpPr>
          <p:cNvPr id="29" name="CuadroTexto 28">
            <a:extLst>
              <a:ext uri="{FF2B5EF4-FFF2-40B4-BE49-F238E27FC236}">
                <a16:creationId xmlns:a16="http://schemas.microsoft.com/office/drawing/2014/main" id="{70E01AD6-34FA-9732-587D-47AE4A471ACD}"/>
              </a:ext>
            </a:extLst>
          </p:cNvPr>
          <p:cNvSpPr txBox="1"/>
          <p:nvPr/>
        </p:nvSpPr>
        <p:spPr>
          <a:xfrm>
            <a:off x="2303054" y="4315696"/>
            <a:ext cx="9144000" cy="4154984"/>
          </a:xfrm>
          <a:prstGeom prst="rect">
            <a:avLst/>
          </a:prstGeom>
          <a:noFill/>
        </p:spPr>
        <p:txBody>
          <a:bodyPr wrap="square">
            <a:spAutoFit/>
          </a:bodyPr>
          <a:lstStyle/>
          <a:p>
            <a:pPr algn="just">
              <a:buFont typeface="Arial" panose="020B0604020202020204" pitchFamily="34" charset="0"/>
              <a:buChar char="•"/>
            </a:pPr>
            <a:r>
              <a:rPr lang="es-ES" sz="2400" b="0" i="0" u="none" strike="noStrike" dirty="0">
                <a:solidFill>
                  <a:srgbClr val="000000"/>
                </a:solidFill>
                <a:effectLst/>
              </a:rPr>
              <a:t>¿Cuáles son los riesgos y amenazas digitales más importantes a los que se enfrenta la organización, como la ciberseguridad, la privacidad de los datos o la reputación online?</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0" i="0" u="none" strike="noStrike" dirty="0">
                <a:solidFill>
                  <a:srgbClr val="000000"/>
                </a:solidFill>
                <a:effectLst/>
              </a:rPr>
              <a:t>¿Qué barreras legales, regulatorias o culturales pueden dificultar la transformación digital de la organización en su ámbito geográfico y sectorial?</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0" i="0" u="none" strike="noStrike" dirty="0">
                <a:solidFill>
                  <a:srgbClr val="000000"/>
                </a:solidFill>
                <a:effectLst/>
              </a:rPr>
              <a:t>¿Cuáles son los riesgos y amenazas relacionados con la financiación de líneas transversales como la digitalización, como la pérdida de donaciones o la falta de diversificación en las fuentes de financiación?</a:t>
            </a:r>
            <a:endParaRPr lang="es-ES" sz="2400" dirty="0"/>
          </a:p>
        </p:txBody>
      </p:sp>
      <p:pic>
        <p:nvPicPr>
          <p:cNvPr id="11266" name="Picture 2" descr="Gestión de riesgos - Iconos gratis de señalización">
            <a:extLst>
              <a:ext uri="{FF2B5EF4-FFF2-40B4-BE49-F238E27FC236}">
                <a16:creationId xmlns:a16="http://schemas.microsoft.com/office/drawing/2014/main" id="{51889766-007B-F3D6-7858-44328EDC238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47054" y="3083726"/>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4D7C215B-7E1A-F28F-84E4-7B1E52662240}"/>
              </a:ext>
            </a:extLst>
          </p:cNvPr>
          <p:cNvSpPr txBox="1"/>
          <p:nvPr/>
        </p:nvSpPr>
        <p:spPr>
          <a:xfrm>
            <a:off x="2050021" y="2322285"/>
            <a:ext cx="8536396" cy="2308324"/>
          </a:xfrm>
          <a:prstGeom prst="rect">
            <a:avLst/>
          </a:prstGeom>
          <a:noFill/>
        </p:spPr>
        <p:txBody>
          <a:bodyPr wrap="square">
            <a:spAutoFit/>
          </a:bodyPr>
          <a:lstStyle/>
          <a:p>
            <a:pPr algn="just"/>
            <a:r>
              <a:rPr lang="es-ES" sz="2400" b="0" i="0" u="none" strike="noStrike" dirty="0">
                <a:solidFill>
                  <a:srgbClr val="000000"/>
                </a:solidFill>
                <a:effectLst/>
              </a:rPr>
              <a:t>En este caso son los puntos fuertes de la idea y que son muy beneficiosos para la Pyme. Ejemplo: posibilidad de vender otras líneas de productos...relojes, pulseras, etc. Es fundamental tener claras cuáles son las fortalezas que presenta tu organización, ya que permiten identificar qué es lo que la hace única y diferenciarse de otras entidades</a:t>
            </a:r>
            <a:endParaRPr lang="es-ES" sz="2400" dirty="0"/>
          </a:p>
        </p:txBody>
      </p:sp>
      <p:sp>
        <p:nvSpPr>
          <p:cNvPr id="29" name="CuadroTexto 28">
            <a:extLst>
              <a:ext uri="{FF2B5EF4-FFF2-40B4-BE49-F238E27FC236}">
                <a16:creationId xmlns:a16="http://schemas.microsoft.com/office/drawing/2014/main" id="{EAF4C607-4683-981D-C2B1-A72977286F55}"/>
              </a:ext>
            </a:extLst>
          </p:cNvPr>
          <p:cNvSpPr txBox="1"/>
          <p:nvPr/>
        </p:nvSpPr>
        <p:spPr>
          <a:xfrm>
            <a:off x="2126990" y="1438568"/>
            <a:ext cx="9144000" cy="584775"/>
          </a:xfrm>
          <a:prstGeom prst="rect">
            <a:avLst/>
          </a:prstGeom>
          <a:noFill/>
        </p:spPr>
        <p:txBody>
          <a:bodyPr wrap="square">
            <a:spAutoFit/>
          </a:bodyPr>
          <a:lstStyle/>
          <a:p>
            <a:r>
              <a:rPr lang="es-ES" sz="3200" b="1" i="0" u="none" strike="noStrike" dirty="0">
                <a:solidFill>
                  <a:srgbClr val="000000"/>
                </a:solidFill>
                <a:effectLst/>
              </a:rPr>
              <a:t>Fortalezas</a:t>
            </a:r>
            <a:endParaRPr lang="es-ES" sz="3200" dirty="0"/>
          </a:p>
        </p:txBody>
      </p:sp>
      <p:pic>
        <p:nvPicPr>
          <p:cNvPr id="12290" name="Picture 2" descr="icono 3d de análisis foda. fortalezas, debilidades, amenazas y  oportunidades de la empresa. ilustración vectorial de procesamiento 3d  11801087 Vector en Vecteezy">
            <a:extLst>
              <a:ext uri="{FF2B5EF4-FFF2-40B4-BE49-F238E27FC236}">
                <a16:creationId xmlns:a16="http://schemas.microsoft.com/office/drawing/2014/main" id="{71FD3FA4-005F-ADC3-EB10-6CB3FCD7B8E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2714" t="24090" r="11632" b="24695"/>
          <a:stretch/>
        </p:blipFill>
        <p:spPr bwMode="auto">
          <a:xfrm>
            <a:off x="11510551" y="4054922"/>
            <a:ext cx="4621937" cy="3128924"/>
          </a:xfrm>
          <a:prstGeom prst="rect">
            <a:avLst/>
          </a:prstGeom>
          <a:noFill/>
          <a:extLst>
            <a:ext uri="{909E8E84-426E-40DD-AFC4-6F175D3DCCD1}">
              <a14:hiddenFill xmlns:a14="http://schemas.microsoft.com/office/drawing/2010/main">
                <a:solidFill>
                  <a:srgbClr val="FFFFFF"/>
                </a:solidFill>
              </a14:hiddenFill>
            </a:ext>
          </a:extLst>
        </p:spPr>
      </p:pic>
      <p:sp>
        <p:nvSpPr>
          <p:cNvPr id="31" name="CuadroTexto 30">
            <a:extLst>
              <a:ext uri="{FF2B5EF4-FFF2-40B4-BE49-F238E27FC236}">
                <a16:creationId xmlns:a16="http://schemas.microsoft.com/office/drawing/2014/main" id="{55335386-81E8-DAF4-B9B0-CC4613CDA372}"/>
              </a:ext>
            </a:extLst>
          </p:cNvPr>
          <p:cNvSpPr txBox="1"/>
          <p:nvPr/>
        </p:nvSpPr>
        <p:spPr>
          <a:xfrm>
            <a:off x="1989494" y="4836954"/>
            <a:ext cx="9144000" cy="4154984"/>
          </a:xfrm>
          <a:prstGeom prst="rect">
            <a:avLst/>
          </a:prstGeom>
          <a:noFill/>
        </p:spPr>
        <p:txBody>
          <a:bodyPr wrap="square">
            <a:spAutoFit/>
          </a:bodyPr>
          <a:lstStyle/>
          <a:p>
            <a:pPr algn="just">
              <a:buFont typeface="Arial" panose="020B0604020202020204" pitchFamily="34" charset="0"/>
              <a:buChar char="•"/>
            </a:pPr>
            <a:r>
              <a:rPr lang="es-ES" sz="2400" b="0" i="0" u="none" strike="noStrike" dirty="0">
                <a:solidFill>
                  <a:srgbClr val="000000"/>
                </a:solidFill>
                <a:effectLst/>
              </a:rPr>
              <a:t>¿Qué habilidades digitales y tecnológicas posee el equipo interno de la organización y cómo se pueden aprovechar para impulsar la transformación digital?</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0" i="0" u="none" strike="noStrike" dirty="0">
                <a:solidFill>
                  <a:srgbClr val="000000"/>
                </a:solidFill>
                <a:effectLst/>
              </a:rPr>
              <a:t>¿Cuáles son los activos digitales de la organización, como su sitio web, bases de datos, redes sociales o plataformas de crowdfunding, y cómo se pueden optimizar para mejorar su eficacia y alcance?</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0" i="0" u="none" strike="noStrike" dirty="0">
                <a:solidFill>
                  <a:srgbClr val="000000"/>
                </a:solidFill>
                <a:effectLst/>
              </a:rPr>
              <a:t>¿Qué experiencias previas ha tenido la organización en proyectos digitales y qué aprendizajes se pueden extraer de ellas para continuar avanzando en la transformación digital?</a:t>
            </a:r>
            <a:endParaRPr lang="es-ES" sz="2400" dirty="0"/>
          </a:p>
        </p:txBody>
      </p:sp>
    </p:spTree>
    <p:extLst>
      <p:ext uri="{BB962C8B-B14F-4D97-AF65-F5344CB8AC3E}">
        <p14:creationId xmlns:p14="http://schemas.microsoft.com/office/powerpoint/2010/main" val="451451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34561030-01E2-4904-43A1-F36119C917BE}"/>
              </a:ext>
            </a:extLst>
          </p:cNvPr>
          <p:cNvSpPr txBox="1"/>
          <p:nvPr/>
        </p:nvSpPr>
        <p:spPr>
          <a:xfrm>
            <a:off x="2077877" y="1820975"/>
            <a:ext cx="9144000" cy="1815882"/>
          </a:xfrm>
          <a:prstGeom prst="rect">
            <a:avLst/>
          </a:prstGeom>
          <a:noFill/>
        </p:spPr>
        <p:txBody>
          <a:bodyPr wrap="square">
            <a:spAutoFit/>
          </a:bodyPr>
          <a:lstStyle/>
          <a:p>
            <a:r>
              <a:rPr lang="es-ES" sz="3200" b="1" i="0" u="none" strike="noStrike" dirty="0">
                <a:solidFill>
                  <a:srgbClr val="000000"/>
                </a:solidFill>
                <a:effectLst/>
                <a:latin typeface="YAFcfoaHu-s 0"/>
              </a:rPr>
              <a:t>Oportunidades</a:t>
            </a:r>
          </a:p>
          <a:p>
            <a:endParaRPr lang="es-ES" sz="3200" dirty="0">
              <a:solidFill>
                <a:srgbClr val="000000"/>
              </a:solidFill>
              <a:effectLst/>
              <a:latin typeface="YAFcfoaHu-s 0"/>
            </a:endParaRPr>
          </a:p>
          <a:p>
            <a:pPr algn="just"/>
            <a:r>
              <a:rPr lang="es-ES" sz="2400" b="0" i="0" u="none" strike="noStrike" dirty="0">
                <a:solidFill>
                  <a:srgbClr val="000000"/>
                </a:solidFill>
                <a:effectLst/>
                <a:latin typeface="YAFcfoaHu-s 0"/>
              </a:rPr>
              <a:t>Las oportunidades del sector son constantes, especialmente para innovar y digitalizarse</a:t>
            </a:r>
            <a:endParaRPr lang="es-ES" sz="2400" dirty="0">
              <a:solidFill>
                <a:srgbClr val="000000"/>
              </a:solidFill>
              <a:effectLst/>
              <a:latin typeface="YAFcfoaHu-s 0"/>
            </a:endParaRPr>
          </a:p>
        </p:txBody>
      </p:sp>
      <p:sp>
        <p:nvSpPr>
          <p:cNvPr id="29" name="CuadroTexto 28">
            <a:extLst>
              <a:ext uri="{FF2B5EF4-FFF2-40B4-BE49-F238E27FC236}">
                <a16:creationId xmlns:a16="http://schemas.microsoft.com/office/drawing/2014/main" id="{AF9C6FD4-2881-907F-1D0C-1AF2FAC40338}"/>
              </a:ext>
            </a:extLst>
          </p:cNvPr>
          <p:cNvSpPr txBox="1"/>
          <p:nvPr/>
        </p:nvSpPr>
        <p:spPr>
          <a:xfrm>
            <a:off x="2077877" y="4152908"/>
            <a:ext cx="9144000" cy="4154984"/>
          </a:xfrm>
          <a:prstGeom prst="rect">
            <a:avLst/>
          </a:prstGeom>
          <a:noFill/>
        </p:spPr>
        <p:txBody>
          <a:bodyPr wrap="square">
            <a:spAutoFit/>
          </a:bodyPr>
          <a:lstStyle/>
          <a:p>
            <a:pPr algn="just">
              <a:buFont typeface="Arial" panose="020B0604020202020204" pitchFamily="34" charset="0"/>
              <a:buChar char="•"/>
            </a:pPr>
            <a:r>
              <a:rPr lang="es-ES" sz="2400" b="0" i="0" u="none" strike="noStrike" dirty="0">
                <a:solidFill>
                  <a:srgbClr val="000000"/>
                </a:solidFill>
                <a:effectLst/>
              </a:rPr>
              <a:t>¿Qué oportunidades de colaboración y sinergias existen con otras organizaciones que puedan impulsar la transformación digital?</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0" i="0" u="none" strike="noStrike" dirty="0">
                <a:solidFill>
                  <a:srgbClr val="000000"/>
                </a:solidFill>
                <a:effectLst/>
              </a:rPr>
              <a:t>¿Cuáles son las principales tendencias y oportunidades digitales emergentes que pueden ser aprovechadas por la organización, como el Big Data, la inteligencia artificial, el </a:t>
            </a:r>
            <a:r>
              <a:rPr lang="es-ES" sz="2400" b="0" i="0" u="none" strike="noStrike" dirty="0" err="1">
                <a:solidFill>
                  <a:srgbClr val="000000"/>
                </a:solidFill>
                <a:effectLst/>
              </a:rPr>
              <a:t>IoT</a:t>
            </a:r>
            <a:r>
              <a:rPr lang="es-ES" sz="2400" b="0" i="0" u="none" strike="noStrike" dirty="0">
                <a:solidFill>
                  <a:srgbClr val="000000"/>
                </a:solidFill>
                <a:effectLst/>
              </a:rPr>
              <a:t> o la </a:t>
            </a:r>
            <a:r>
              <a:rPr lang="es-ES" sz="2400" b="0" i="0" u="none" strike="noStrike" dirty="0" err="1">
                <a:solidFill>
                  <a:srgbClr val="000000"/>
                </a:solidFill>
                <a:effectLst/>
              </a:rPr>
              <a:t>blockchain</a:t>
            </a:r>
            <a:r>
              <a:rPr lang="es-ES" sz="2400" b="0" i="0" u="none" strike="noStrike" dirty="0">
                <a:solidFill>
                  <a:srgbClr val="000000"/>
                </a:solidFill>
                <a:effectLst/>
              </a:rPr>
              <a:t>?</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0" i="0" u="none" strike="noStrike" dirty="0">
                <a:solidFill>
                  <a:srgbClr val="000000"/>
                </a:solidFill>
                <a:effectLst/>
              </a:rPr>
              <a:t>¿Cómo se pueden aprovechar las oportunidades digitales para mejorar la transparencia, la participación y la implicación de los </a:t>
            </a:r>
            <a:r>
              <a:rPr lang="es-ES" sz="2400" b="0" i="0" u="none" strike="noStrike" dirty="0" err="1">
                <a:solidFill>
                  <a:srgbClr val="000000"/>
                </a:solidFill>
                <a:effectLst/>
              </a:rPr>
              <a:t>stakeholders</a:t>
            </a:r>
            <a:r>
              <a:rPr lang="es-ES" sz="2400" b="0" i="0" u="none" strike="noStrike" dirty="0">
                <a:solidFill>
                  <a:srgbClr val="000000"/>
                </a:solidFill>
                <a:effectLst/>
              </a:rPr>
              <a:t> (partes interesadas) de la organización, como los donantes, los voluntarios o los beneficiarios de los proyectos sociales?</a:t>
            </a:r>
            <a:endParaRPr lang="es-ES" sz="2400" dirty="0"/>
          </a:p>
        </p:txBody>
      </p:sp>
      <p:pic>
        <p:nvPicPr>
          <p:cNvPr id="13314" name="Picture 2" descr="Somos Pymes - PEQUEÑAS EMPRESAS, GRANDES OPORTUNIDADES">
            <a:extLst>
              <a:ext uri="{FF2B5EF4-FFF2-40B4-BE49-F238E27FC236}">
                <a16:creationId xmlns:a16="http://schemas.microsoft.com/office/drawing/2014/main" id="{2151BC74-8DE7-1AE5-AD30-93FE8764F42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28666"/>
          <a:stretch/>
        </p:blipFill>
        <p:spPr bwMode="auto">
          <a:xfrm>
            <a:off x="11787384" y="3009930"/>
            <a:ext cx="4412359" cy="509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723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4A2393BD-D27C-F706-A8AE-C1628D696D58}"/>
              </a:ext>
            </a:extLst>
          </p:cNvPr>
          <p:cNvSpPr txBox="1"/>
          <p:nvPr/>
        </p:nvSpPr>
        <p:spPr>
          <a:xfrm>
            <a:off x="2077877" y="1541496"/>
            <a:ext cx="13797952" cy="2554545"/>
          </a:xfrm>
          <a:prstGeom prst="rect">
            <a:avLst/>
          </a:prstGeom>
          <a:noFill/>
        </p:spPr>
        <p:txBody>
          <a:bodyPr wrap="square">
            <a:spAutoFit/>
          </a:bodyPr>
          <a:lstStyle/>
          <a:p>
            <a:r>
              <a:rPr lang="es-ES" sz="3200" b="1" i="0" u="none" strike="noStrike" dirty="0">
                <a:solidFill>
                  <a:srgbClr val="60C6CF"/>
                </a:solidFill>
                <a:effectLst/>
                <a:latin typeface="YAFcfoaHu-s 0"/>
              </a:rPr>
              <a:t>Introducción al CANVAS </a:t>
            </a:r>
          </a:p>
          <a:p>
            <a:endParaRPr lang="es-ES" sz="3200" dirty="0">
              <a:solidFill>
                <a:srgbClr val="000000"/>
              </a:solidFill>
              <a:effectLst/>
              <a:latin typeface="YAFcfoaHu-s 0"/>
            </a:endParaRPr>
          </a:p>
          <a:p>
            <a:pPr algn="just"/>
            <a:r>
              <a:rPr lang="es-ES" sz="2400" b="0" i="0" u="none" strike="noStrike" dirty="0">
                <a:solidFill>
                  <a:srgbClr val="000000"/>
                </a:solidFill>
                <a:effectLst/>
                <a:latin typeface="YAFcfoaHu-s 0"/>
              </a:rPr>
              <a:t>Un </a:t>
            </a:r>
            <a:r>
              <a:rPr lang="es-ES" sz="2400" b="0" i="0" u="none" strike="noStrike" dirty="0" err="1">
                <a:solidFill>
                  <a:srgbClr val="000000"/>
                </a:solidFill>
                <a:effectLst/>
                <a:latin typeface="YAFcfoaHu-s 0"/>
              </a:rPr>
              <a:t>canvas</a:t>
            </a:r>
            <a:r>
              <a:rPr lang="es-ES" sz="2400" b="0" i="0" u="none" strike="noStrike" dirty="0">
                <a:solidFill>
                  <a:srgbClr val="000000"/>
                </a:solidFill>
                <a:effectLst/>
                <a:latin typeface="YAFcfoaHu-s 0"/>
              </a:rPr>
              <a:t>, en el contexto empresarial, se refiere a un lienzo o lienzo de negocio. Es una herramienta visual que ayuda a representar y organizar de manera concisa los componentes clave de un modelo de negocio. El </a:t>
            </a:r>
            <a:r>
              <a:rPr lang="es-ES" sz="2400" b="0" i="0" u="none" strike="noStrike" dirty="0" err="1">
                <a:solidFill>
                  <a:srgbClr val="000000"/>
                </a:solidFill>
                <a:effectLst/>
                <a:latin typeface="YAFcfoaHu-s 0"/>
              </a:rPr>
              <a:t>canvas</a:t>
            </a:r>
            <a:r>
              <a:rPr lang="es-ES" sz="2400" b="0" i="0" u="none" strike="noStrike" dirty="0">
                <a:solidFill>
                  <a:srgbClr val="000000"/>
                </a:solidFill>
                <a:effectLst/>
                <a:latin typeface="YAFcfoaHu-s 0"/>
              </a:rPr>
              <a:t> más conocido y utilizado es el Business </a:t>
            </a:r>
            <a:r>
              <a:rPr lang="es-ES" sz="2400" b="0" i="0" u="none" strike="noStrike" dirty="0" err="1">
                <a:solidFill>
                  <a:srgbClr val="000000"/>
                </a:solidFill>
                <a:effectLst/>
                <a:latin typeface="YAFcfoaHu-s 0"/>
              </a:rPr>
              <a:t>Model</a:t>
            </a:r>
            <a:r>
              <a:rPr lang="es-ES" sz="2400" b="0" i="0" u="none" strike="noStrike" dirty="0">
                <a:solidFill>
                  <a:srgbClr val="000000"/>
                </a:solidFill>
                <a:effectLst/>
                <a:latin typeface="YAFcfoaHu-s 0"/>
              </a:rPr>
              <a:t> </a:t>
            </a:r>
            <a:r>
              <a:rPr lang="es-ES" sz="2400" b="0" i="0" u="none" strike="noStrike" dirty="0" err="1">
                <a:solidFill>
                  <a:srgbClr val="000000"/>
                </a:solidFill>
                <a:effectLst/>
                <a:latin typeface="YAFcfoaHu-s 0"/>
              </a:rPr>
              <a:t>Canvas</a:t>
            </a:r>
            <a:r>
              <a:rPr lang="es-ES" sz="2400" b="0" i="0" u="none" strike="noStrike" dirty="0">
                <a:solidFill>
                  <a:srgbClr val="000000"/>
                </a:solidFill>
                <a:effectLst/>
                <a:latin typeface="YAFcfoaHu-s 0"/>
              </a:rPr>
              <a:t> (lienzo de modelo de negocio), desarrollado por Alexander Osterwalder.</a:t>
            </a:r>
            <a:endParaRPr lang="es-ES" sz="2400" dirty="0">
              <a:solidFill>
                <a:srgbClr val="000000"/>
              </a:solidFill>
              <a:effectLst/>
              <a:latin typeface="YAFcfoaHu-s 0"/>
            </a:endParaRPr>
          </a:p>
        </p:txBody>
      </p:sp>
      <p:pic>
        <p:nvPicPr>
          <p:cNvPr id="16386" name="Picture 2" descr="Modelo Canvas: qué es y cómo se usa en marketing">
            <a:extLst>
              <a:ext uri="{FF2B5EF4-FFF2-40B4-BE49-F238E27FC236}">
                <a16:creationId xmlns:a16="http://schemas.microsoft.com/office/drawing/2014/main" id="{D1A0676B-2061-0C38-D748-AC59556C8D8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41432" y="4345064"/>
            <a:ext cx="762000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503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2451024" y="3476157"/>
            <a:ext cx="13238025" cy="4389882"/>
          </a:xfrm>
          <a:prstGeom prst="rect">
            <a:avLst/>
          </a:prstGeom>
        </p:spPr>
        <p:txBody>
          <a:bodyPr lIns="0" tIns="0" rIns="0" bIns="0" rtlCol="0" anchor="t">
            <a:spAutoFit/>
          </a:bodyPr>
          <a:lstStyle/>
          <a:p>
            <a:pPr algn="just">
              <a:lnSpc>
                <a:spcPts val="3864"/>
              </a:lnSpc>
            </a:pPr>
            <a:r>
              <a:rPr lang="en-US" sz="2400">
                <a:solidFill>
                  <a:srgbClr val="000000"/>
                </a:solidFill>
                <a:latin typeface="Arial"/>
              </a:rPr>
              <a:t>A lo largo de este módulo formativo, abordaremos temas de vital importancia para </a:t>
            </a:r>
            <a:r>
              <a:rPr lang="en-US" sz="2400">
                <a:solidFill>
                  <a:srgbClr val="000000"/>
                </a:solidFill>
                <a:latin typeface="Arial Bold"/>
              </a:rPr>
              <a:t>el éxito de cualquier empresa. </a:t>
            </a:r>
          </a:p>
          <a:p>
            <a:pPr algn="just">
              <a:lnSpc>
                <a:spcPts val="3864"/>
              </a:lnSpc>
            </a:pPr>
            <a:endParaRPr lang="en-US" sz="2400">
              <a:solidFill>
                <a:srgbClr val="000000"/>
              </a:solidFill>
              <a:latin typeface="Arial Bold"/>
            </a:endParaRPr>
          </a:p>
          <a:p>
            <a:pPr algn="just">
              <a:lnSpc>
                <a:spcPts val="3864"/>
              </a:lnSpc>
            </a:pPr>
            <a:r>
              <a:rPr lang="en-US" sz="2400">
                <a:solidFill>
                  <a:srgbClr val="000000"/>
                </a:solidFill>
                <a:latin typeface="Arial Bold"/>
              </a:rPr>
              <a:t>La gestión empresarial y estratégica </a:t>
            </a:r>
            <a:r>
              <a:rPr lang="en-US" sz="2400">
                <a:solidFill>
                  <a:srgbClr val="000000"/>
                </a:solidFill>
                <a:latin typeface="Arial"/>
              </a:rPr>
              <a:t>son fundamentales para la supervivencia y el crecimiento de cualquier organización, y con la llegada de la era digital, se hace aún más necesario estar al tanto de las últimas tendencias y prácticas empresariales. Por ello, durante estas sesiones, se explorarán los temas clave que</a:t>
            </a:r>
            <a:r>
              <a:rPr lang="en-US" sz="2400">
                <a:solidFill>
                  <a:srgbClr val="000000"/>
                </a:solidFill>
                <a:latin typeface="Arial Bold"/>
              </a:rPr>
              <a:t> ayudarán a las empresas a adaptarse y mantenerse competitivas en un mercado cada vez más cambiante y competitivo.</a:t>
            </a:r>
          </a:p>
          <a:p>
            <a:pPr algn="ctr">
              <a:lnSpc>
                <a:spcPts val="3864"/>
              </a:lnSpc>
            </a:pPr>
            <a:endParaRPr lang="en-US" sz="2400">
              <a:solidFill>
                <a:srgbClr val="000000"/>
              </a:solidFill>
              <a:latin typeface="Arial Bold"/>
            </a:endParaRPr>
          </a:p>
        </p:txBody>
      </p:sp>
      <p:pic>
        <p:nvPicPr>
          <p:cNvPr id="26" name="Picture 26"/>
          <p:cNvPicPr>
            <a:picLocks noChangeAspect="1"/>
          </p:cNvPicPr>
          <p:nvPr/>
        </p:nvPicPr>
        <p:blipFill>
          <a:blip r:embed="rId17">
            <a:alphaModFix amt="19999"/>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154156" y="2924047"/>
            <a:ext cx="7315200" cy="247973"/>
          </a:xfrm>
          <a:prstGeom prst="rect">
            <a:avLst/>
          </a:prstGeom>
        </p:spPr>
      </p:pic>
      <p:sp>
        <p:nvSpPr>
          <p:cNvPr id="27" name="TextBox 27"/>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8" name="TextBox 28"/>
          <p:cNvSpPr txBox="1"/>
          <p:nvPr/>
        </p:nvSpPr>
        <p:spPr>
          <a:xfrm>
            <a:off x="5619791" y="1372030"/>
            <a:ext cx="6295597" cy="1698626"/>
          </a:xfrm>
          <a:prstGeom prst="rect">
            <a:avLst/>
          </a:prstGeom>
        </p:spPr>
        <p:txBody>
          <a:bodyPr lIns="0" tIns="0" rIns="0" bIns="0" rtlCol="0" anchor="t">
            <a:spAutoFit/>
          </a:bodyPr>
          <a:lstStyle/>
          <a:p>
            <a:pPr algn="ctr">
              <a:lnSpc>
                <a:spcPts val="13999"/>
              </a:lnSpc>
            </a:pPr>
            <a:r>
              <a:rPr lang="en-US" sz="9999">
                <a:solidFill>
                  <a:srgbClr val="000000"/>
                </a:solidFill>
                <a:latin typeface="Angeletta"/>
              </a:rPr>
              <a:t>Introducción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15362" name="Picture 2" descr="Modelo Canvas: ¿qué es, para qué sirve y cómo se utiliza? - Pro Optim Blog">
            <a:extLst>
              <a:ext uri="{FF2B5EF4-FFF2-40B4-BE49-F238E27FC236}">
                <a16:creationId xmlns:a16="http://schemas.microsoft.com/office/drawing/2014/main" id="{9898C83A-45CA-8C20-9D2E-FBEFA8D532A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72331" y="1470832"/>
            <a:ext cx="9595410" cy="7345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1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31" name="CuadroTexto 30">
            <a:extLst>
              <a:ext uri="{FF2B5EF4-FFF2-40B4-BE49-F238E27FC236}">
                <a16:creationId xmlns:a16="http://schemas.microsoft.com/office/drawing/2014/main" id="{137589B2-EB54-3E8F-BDFD-B7770AAB2812}"/>
              </a:ext>
            </a:extLst>
          </p:cNvPr>
          <p:cNvSpPr txBox="1"/>
          <p:nvPr/>
        </p:nvSpPr>
        <p:spPr>
          <a:xfrm>
            <a:off x="2077877" y="1418520"/>
            <a:ext cx="13797952" cy="7355860"/>
          </a:xfrm>
          <a:prstGeom prst="rect">
            <a:avLst/>
          </a:prstGeom>
          <a:noFill/>
        </p:spPr>
        <p:txBody>
          <a:bodyPr wrap="square">
            <a:spAutoFit/>
          </a:bodyPr>
          <a:lstStyle/>
          <a:p>
            <a:r>
              <a:rPr lang="es-ES" sz="3200" b="1" i="0" u="none" strike="noStrike" dirty="0" err="1">
                <a:solidFill>
                  <a:srgbClr val="E4B829"/>
                </a:solidFill>
                <a:effectLst/>
                <a:latin typeface="YAFcfoaHu-s 0"/>
              </a:rPr>
              <a:t>KPIs</a:t>
            </a:r>
            <a:r>
              <a:rPr lang="es-ES" sz="3200" b="1" i="0" u="none" strike="noStrike" dirty="0">
                <a:solidFill>
                  <a:srgbClr val="E4B829"/>
                </a:solidFill>
                <a:effectLst/>
                <a:latin typeface="YAFcfoaHu-s 0"/>
              </a:rPr>
              <a:t> y medición de resultados</a:t>
            </a:r>
          </a:p>
          <a:p>
            <a:endParaRPr lang="es-ES" sz="3200" b="0" i="0" u="none" strike="noStrike" dirty="0">
              <a:solidFill>
                <a:srgbClr val="000000"/>
              </a:solidFill>
              <a:effectLst/>
              <a:latin typeface="YAFcfoaHu-s 0"/>
            </a:endParaRPr>
          </a:p>
          <a:p>
            <a:pPr algn="just"/>
            <a:r>
              <a:rPr lang="es-ES" sz="2400" b="0" i="0" u="none" strike="noStrike" dirty="0">
                <a:solidFill>
                  <a:srgbClr val="000000"/>
                </a:solidFill>
                <a:effectLst/>
                <a:latin typeface="YAFcfoaHu-s 0"/>
              </a:rPr>
              <a:t>Los KPI (Key Performance </a:t>
            </a:r>
            <a:r>
              <a:rPr lang="es-ES" sz="2400" b="0" i="0" u="none" strike="noStrike" dirty="0" err="1">
                <a:solidFill>
                  <a:srgbClr val="000000"/>
                </a:solidFill>
                <a:effectLst/>
                <a:latin typeface="YAFcfoaHu-s 0"/>
              </a:rPr>
              <a:t>Indicators</a:t>
            </a:r>
            <a:r>
              <a:rPr lang="es-ES" sz="2400" b="0" i="0" u="none" strike="noStrike" dirty="0">
                <a:solidFill>
                  <a:srgbClr val="000000"/>
                </a:solidFill>
                <a:effectLst/>
                <a:latin typeface="YAFcfoaHu-s 0"/>
              </a:rPr>
              <a:t>) </a:t>
            </a:r>
            <a:r>
              <a:rPr lang="es-ES" sz="2400" b="1" i="0" u="none" strike="noStrike" dirty="0">
                <a:solidFill>
                  <a:srgbClr val="000000"/>
                </a:solidFill>
                <a:effectLst/>
                <a:latin typeface="YAFcfoaHu-s 0"/>
              </a:rPr>
              <a:t>son indicadores clave de rendimiento que se utilizan para medir y evaluar el progreso y el éxito de una empresa, organización o proyecto en relación con sus objetivos y metas establecidas</a:t>
            </a:r>
            <a:r>
              <a:rPr lang="es-ES" sz="2400" b="0" i="0" u="none" strike="noStrike" dirty="0">
                <a:solidFill>
                  <a:srgbClr val="000000"/>
                </a:solidFill>
                <a:effectLst/>
                <a:latin typeface="YAFcfoaHu-s 0"/>
              </a:rPr>
              <a:t>. Los KPI son medidas cuantitativas que permiten monitorear y analizar el rendimiento de diferentes áreas o aspectos de una entidad.</a:t>
            </a:r>
          </a:p>
          <a:p>
            <a:pPr algn="just"/>
            <a:endParaRPr lang="es-ES" sz="2400" dirty="0">
              <a:solidFill>
                <a:srgbClr val="000000"/>
              </a:solidFill>
              <a:effectLst/>
              <a:latin typeface="YAFcfoaHu-s 0"/>
            </a:endParaRPr>
          </a:p>
          <a:p>
            <a:pPr algn="just"/>
            <a:r>
              <a:rPr lang="es-ES" sz="2400" b="0" i="0" u="none" strike="noStrike" dirty="0">
                <a:solidFill>
                  <a:srgbClr val="000000"/>
                </a:solidFill>
                <a:effectLst/>
                <a:latin typeface="YAFcfoaHu-s 0"/>
              </a:rPr>
              <a:t>Los KPI se seleccionan de acuerdo con los objetivos y las áreas de enfoque específicas de una organización. Pueden variar según el tipo de industria, el departamento o el nivel de gestión. Algunos ejemplos comunes de KPI incluyen:</a:t>
            </a:r>
          </a:p>
          <a:p>
            <a:endParaRPr lang="es-ES" sz="2400" b="0" i="0" u="none" strike="noStrike" dirty="0">
              <a:solidFill>
                <a:srgbClr val="000000"/>
              </a:solidFill>
              <a:effectLst/>
              <a:latin typeface="YAFcfoaHu-s 0"/>
            </a:endParaRPr>
          </a:p>
          <a:p>
            <a:endParaRPr lang="es-ES" sz="2400" dirty="0">
              <a:solidFill>
                <a:srgbClr val="000000"/>
              </a:solidFill>
              <a:effectLst/>
              <a:latin typeface="YAFcfoaHu-s 0"/>
            </a:endParaRPr>
          </a:p>
          <a:p>
            <a:pPr algn="just">
              <a:buFont typeface="Arial" panose="020B0604020202020204" pitchFamily="34" charset="0"/>
              <a:buChar char="•"/>
            </a:pPr>
            <a:r>
              <a:rPr lang="es-ES" sz="2800" b="1" i="0" u="none" strike="noStrike" dirty="0">
                <a:solidFill>
                  <a:srgbClr val="000000"/>
                </a:solidFill>
                <a:effectLst/>
              </a:rPr>
              <a:t>ventas</a:t>
            </a:r>
            <a:endParaRPr lang="es-ES" sz="2800" b="1" dirty="0"/>
          </a:p>
          <a:p>
            <a:pPr algn="just">
              <a:buFont typeface="Arial" panose="020B0604020202020204" pitchFamily="34" charset="0"/>
              <a:buChar char="•"/>
            </a:pPr>
            <a:r>
              <a:rPr lang="es-ES" sz="2800" b="1" i="0" u="none" strike="noStrike" dirty="0">
                <a:solidFill>
                  <a:srgbClr val="000000"/>
                </a:solidFill>
                <a:effectLst/>
              </a:rPr>
              <a:t>marketing</a:t>
            </a:r>
            <a:endParaRPr lang="es-ES" sz="2800" b="1" dirty="0"/>
          </a:p>
          <a:p>
            <a:pPr algn="just">
              <a:buFont typeface="Arial" panose="020B0604020202020204" pitchFamily="34" charset="0"/>
              <a:buChar char="•"/>
            </a:pPr>
            <a:r>
              <a:rPr lang="es-ES" sz="2800" b="1" i="0" u="none" strike="noStrike" dirty="0">
                <a:solidFill>
                  <a:srgbClr val="000000"/>
                </a:solidFill>
                <a:effectLst/>
              </a:rPr>
              <a:t>servicio al cliente</a:t>
            </a:r>
            <a:endParaRPr lang="es-ES" sz="2800" b="1" dirty="0"/>
          </a:p>
          <a:p>
            <a:pPr algn="just">
              <a:buFont typeface="Arial" panose="020B0604020202020204" pitchFamily="34" charset="0"/>
              <a:buChar char="•"/>
            </a:pPr>
            <a:r>
              <a:rPr lang="es-ES" sz="2800" b="1" i="0" u="none" strike="noStrike" dirty="0">
                <a:solidFill>
                  <a:srgbClr val="000000"/>
                </a:solidFill>
                <a:effectLst/>
              </a:rPr>
              <a:t>recursos humanos</a:t>
            </a:r>
            <a:endParaRPr lang="es-ES" sz="2800" b="1" dirty="0"/>
          </a:p>
          <a:p>
            <a:pPr algn="just">
              <a:buFont typeface="Arial" panose="020B0604020202020204" pitchFamily="34" charset="0"/>
              <a:buChar char="•"/>
            </a:pPr>
            <a:r>
              <a:rPr lang="es-ES" sz="2800" b="1" i="0" u="none" strike="noStrike" dirty="0">
                <a:solidFill>
                  <a:srgbClr val="000000"/>
                </a:solidFill>
                <a:effectLst/>
              </a:rPr>
              <a:t>producción</a:t>
            </a:r>
            <a:endParaRPr lang="es-ES" sz="2800" b="1" dirty="0"/>
          </a:p>
          <a:p>
            <a:pPr algn="just">
              <a:buFont typeface="Arial" panose="020B0604020202020204" pitchFamily="34" charset="0"/>
              <a:buChar char="•"/>
            </a:pPr>
            <a:r>
              <a:rPr lang="es-ES" sz="2800" b="1" i="0" u="none" strike="noStrike" dirty="0">
                <a:solidFill>
                  <a:srgbClr val="000000"/>
                </a:solidFill>
                <a:effectLst/>
              </a:rPr>
              <a:t>finanzas</a:t>
            </a:r>
            <a:endParaRPr lang="es-ES" sz="2400" b="1" dirty="0"/>
          </a:p>
        </p:txBody>
      </p:sp>
      <p:pic>
        <p:nvPicPr>
          <p:cNvPr id="17412" name="Picture 4" descr="Ilustración de Kpi Indicadores Clave De Rendimiento Acrónimo Concepto De  Negocio Background y más Vectores Libres de Derechos de Actuación -  Representación - iStock">
            <a:extLst>
              <a:ext uri="{FF2B5EF4-FFF2-40B4-BE49-F238E27FC236}">
                <a16:creationId xmlns:a16="http://schemas.microsoft.com/office/drawing/2014/main" id="{63D19E44-517C-4DAD-5693-E86C7EA96C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35312" y="5452168"/>
            <a:ext cx="41719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550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1928843B-93CF-DD17-93AA-82138F00C050}"/>
              </a:ext>
            </a:extLst>
          </p:cNvPr>
          <p:cNvSpPr txBox="1"/>
          <p:nvPr/>
        </p:nvSpPr>
        <p:spPr>
          <a:xfrm>
            <a:off x="6420918" y="2123902"/>
            <a:ext cx="9144000" cy="6370975"/>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000000"/>
                </a:solidFill>
                <a:effectLst/>
              </a:rPr>
              <a:t>Ventas:</a:t>
            </a:r>
            <a:r>
              <a:rPr lang="es-ES" sz="2400" b="0" i="0" u="none" strike="noStrike" dirty="0">
                <a:solidFill>
                  <a:srgbClr val="000000"/>
                </a:solidFill>
                <a:effectLst/>
              </a:rPr>
              <a:t> ingresos generados, número de clientes, tasa de conversión de ventas, margen de beneficio.</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Marketing:</a:t>
            </a:r>
            <a:r>
              <a:rPr lang="es-ES" sz="2400" b="0" i="0" u="none" strike="noStrike" dirty="0">
                <a:solidFill>
                  <a:srgbClr val="000000"/>
                </a:solidFill>
                <a:effectLst/>
              </a:rPr>
              <a:t> tráfico del sitio web, tasa de clics, tasa de conversión de marketing, costo por adquisición de clientes.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Servicio al cliente:</a:t>
            </a:r>
            <a:r>
              <a:rPr lang="es-ES" sz="2400" b="0" i="0" u="none" strike="noStrike" dirty="0">
                <a:solidFill>
                  <a:srgbClr val="000000"/>
                </a:solidFill>
                <a:effectLst/>
              </a:rPr>
              <a:t> tiempo de respuesta promedio, tasa de satisfacción del cliente, número de quejas o reclamaciones.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Recursos humanos: </a:t>
            </a:r>
            <a:r>
              <a:rPr lang="es-ES" sz="2400" b="0" i="0" u="none" strike="noStrike" dirty="0">
                <a:solidFill>
                  <a:srgbClr val="000000"/>
                </a:solidFill>
                <a:effectLst/>
              </a:rPr>
              <a:t>rotación de empleados, índice de satisfacción laboral, costo de contratación.</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Producción:</a:t>
            </a:r>
            <a:r>
              <a:rPr lang="es-ES" sz="2400" b="0" i="0" u="none" strike="noStrike" dirty="0">
                <a:solidFill>
                  <a:srgbClr val="000000"/>
                </a:solidFill>
                <a:effectLst/>
              </a:rPr>
              <a:t> eficiencia del proceso, tiempo de producción, tasa de desperdicio.</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Finanzas:</a:t>
            </a:r>
            <a:r>
              <a:rPr lang="es-ES" sz="2400" b="0" i="0" u="none" strike="noStrike" dirty="0">
                <a:solidFill>
                  <a:srgbClr val="000000"/>
                </a:solidFill>
                <a:effectLst/>
              </a:rPr>
              <a:t> margen de beneficio neto, retorno de la inversión (ROI), flujo de efectivo, índice de liquidez.</a:t>
            </a:r>
            <a:endParaRPr lang="es-ES" sz="2400" dirty="0"/>
          </a:p>
        </p:txBody>
      </p:sp>
      <p:pic>
        <p:nvPicPr>
          <p:cNvPr id="28" name="Imagen 27">
            <a:extLst>
              <a:ext uri="{FF2B5EF4-FFF2-40B4-BE49-F238E27FC236}">
                <a16:creationId xmlns:a16="http://schemas.microsoft.com/office/drawing/2014/main" id="{E0D91922-723D-1280-A280-F6A0BD74AF11}"/>
              </a:ext>
            </a:extLst>
          </p:cNvPr>
          <p:cNvPicPr>
            <a:picLocks noChangeAspect="1"/>
          </p:cNvPicPr>
          <p:nvPr/>
        </p:nvPicPr>
        <p:blipFill>
          <a:blip r:embed="rId17"/>
          <a:stretch>
            <a:fillRect/>
          </a:stretch>
        </p:blipFill>
        <p:spPr>
          <a:xfrm rot="5400000">
            <a:off x="249999" y="3262159"/>
            <a:ext cx="7115175" cy="3999477"/>
          </a:xfrm>
          <a:prstGeom prst="rect">
            <a:avLst/>
          </a:prstGeom>
        </p:spPr>
      </p:pic>
    </p:spTree>
    <p:extLst>
      <p:ext uri="{BB962C8B-B14F-4D97-AF65-F5344CB8AC3E}">
        <p14:creationId xmlns:p14="http://schemas.microsoft.com/office/powerpoint/2010/main" val="3776342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A16CD150-7885-7454-6E62-AE5BE6A8645E}"/>
              </a:ext>
            </a:extLst>
          </p:cNvPr>
          <p:cNvSpPr txBox="1"/>
          <p:nvPr/>
        </p:nvSpPr>
        <p:spPr>
          <a:xfrm>
            <a:off x="2201215" y="3237819"/>
            <a:ext cx="6858000" cy="4154984"/>
          </a:xfrm>
          <a:prstGeom prst="rect">
            <a:avLst/>
          </a:prstGeom>
          <a:noFill/>
        </p:spPr>
        <p:txBody>
          <a:bodyPr wrap="square">
            <a:spAutoFit/>
          </a:bodyPr>
          <a:lstStyle/>
          <a:p>
            <a:pPr algn="just"/>
            <a:r>
              <a:rPr lang="es-ES" sz="2400" b="0" i="0" u="none" strike="noStrike" dirty="0">
                <a:solidFill>
                  <a:srgbClr val="000000"/>
                </a:solidFill>
                <a:effectLst/>
                <a:latin typeface="YAFcfoaHu-s 0"/>
              </a:rPr>
              <a:t>Una vez medidos los indicadores y analizados los resultados es imprescindible realizar ajustes y mejoras si fuera necesario. </a:t>
            </a:r>
          </a:p>
          <a:p>
            <a:pPr algn="just"/>
            <a:endParaRPr lang="es-ES" sz="2400" dirty="0">
              <a:solidFill>
                <a:srgbClr val="000000"/>
              </a:solidFill>
              <a:latin typeface="YAFcfoaHu-s 0"/>
            </a:endParaRPr>
          </a:p>
          <a:p>
            <a:pPr algn="just"/>
            <a:r>
              <a:rPr lang="es-ES" sz="2400" b="0" i="0" u="none" strike="noStrike" dirty="0">
                <a:solidFill>
                  <a:srgbClr val="000000"/>
                </a:solidFill>
                <a:effectLst/>
                <a:latin typeface="YAFcfoaHu-s 0"/>
              </a:rPr>
              <a:t>Si los resultados indican que la empresa no está alcanzando sus objetivos, identifique las áreas problemáticas y tome medidas correctivas. Para este fin, uno de los mejores medios es elaborar un </a:t>
            </a:r>
            <a:r>
              <a:rPr lang="es-ES" sz="2400" b="1" i="0" u="none" strike="noStrike" dirty="0">
                <a:solidFill>
                  <a:srgbClr val="000000"/>
                </a:solidFill>
                <a:effectLst/>
                <a:latin typeface="YAFcfoaHu-s 0"/>
              </a:rPr>
              <a:t>plan de acción</a:t>
            </a:r>
            <a:r>
              <a:rPr lang="es-ES" sz="2400" b="0" i="0" u="none" strike="noStrike" dirty="0">
                <a:solidFill>
                  <a:srgbClr val="000000"/>
                </a:solidFill>
                <a:effectLst/>
                <a:latin typeface="YAFcfoaHu-s 0"/>
              </a:rPr>
              <a:t>, que incida en los aspectos a mejorar que se haya detectado en </a:t>
            </a:r>
            <a:r>
              <a:rPr lang="es-ES" sz="2400" b="0" i="0" u="none" strike="noStrike" dirty="0" err="1">
                <a:solidFill>
                  <a:srgbClr val="000000"/>
                </a:solidFill>
                <a:effectLst/>
                <a:latin typeface="YAFcfoaHu-s 0"/>
              </a:rPr>
              <a:t>en</a:t>
            </a:r>
            <a:r>
              <a:rPr lang="es-ES" sz="2400" b="0" i="0" u="none" strike="noStrike" dirty="0">
                <a:solidFill>
                  <a:srgbClr val="000000"/>
                </a:solidFill>
                <a:effectLst/>
                <a:latin typeface="YAFcfoaHu-s 0"/>
              </a:rPr>
              <a:t> los diferentes valores y métricas. </a:t>
            </a:r>
            <a:endParaRPr lang="es-ES" sz="2400" dirty="0">
              <a:solidFill>
                <a:srgbClr val="000000"/>
              </a:solidFill>
              <a:latin typeface="YAFcfoaHu-s 0"/>
            </a:endParaRPr>
          </a:p>
        </p:txBody>
      </p:sp>
      <p:pic>
        <p:nvPicPr>
          <p:cNvPr id="28" name="Imagen 27">
            <a:extLst>
              <a:ext uri="{FF2B5EF4-FFF2-40B4-BE49-F238E27FC236}">
                <a16:creationId xmlns:a16="http://schemas.microsoft.com/office/drawing/2014/main" id="{47895322-0A43-8D73-5D47-A50EFC4597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84591" y="962294"/>
            <a:ext cx="8929482" cy="6697111"/>
          </a:xfrm>
          <a:prstGeom prst="rect">
            <a:avLst/>
          </a:prstGeom>
        </p:spPr>
      </p:pic>
    </p:spTree>
    <p:extLst>
      <p:ext uri="{BB962C8B-B14F-4D97-AF65-F5344CB8AC3E}">
        <p14:creationId xmlns:p14="http://schemas.microsoft.com/office/powerpoint/2010/main" val="3797625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A91F4D79-67F2-A479-929C-C2F428216D99}"/>
              </a:ext>
            </a:extLst>
          </p:cNvPr>
          <p:cNvSpPr txBox="1"/>
          <p:nvPr/>
        </p:nvSpPr>
        <p:spPr>
          <a:xfrm>
            <a:off x="2060367" y="1550126"/>
            <a:ext cx="8510058" cy="7109639"/>
          </a:xfrm>
          <a:prstGeom prst="rect">
            <a:avLst/>
          </a:prstGeom>
          <a:noFill/>
        </p:spPr>
        <p:txBody>
          <a:bodyPr wrap="square">
            <a:spAutoFit/>
          </a:bodyPr>
          <a:lstStyle/>
          <a:p>
            <a:endParaRPr lang="es-ES" sz="2400" dirty="0">
              <a:solidFill>
                <a:srgbClr val="000000"/>
              </a:solidFill>
              <a:effectLst/>
              <a:latin typeface="YAFcfoaHu-s 0"/>
            </a:endParaRPr>
          </a:p>
          <a:p>
            <a:pPr algn="just"/>
            <a:r>
              <a:rPr lang="es-ES" sz="2400" b="0" i="0" u="none" strike="noStrike" dirty="0">
                <a:solidFill>
                  <a:srgbClr val="000000"/>
                </a:solidFill>
                <a:effectLst/>
                <a:latin typeface="YAFcfoaHu-s 0"/>
              </a:rPr>
              <a:t>Los planes de acción pueden ser de diferentes tipos, dependiendo del objetivo y la situación. Algunos ejemplos son:</a:t>
            </a:r>
          </a:p>
          <a:p>
            <a:pPr algn="just"/>
            <a:endParaRPr lang="es-ES" sz="2400" b="0" i="0" u="none" strike="noStrike" dirty="0">
              <a:solidFill>
                <a:srgbClr val="000000"/>
              </a:solidFill>
              <a:effectLst/>
              <a:latin typeface="YAFcfoaHu-s 0"/>
            </a:endParaRPr>
          </a:p>
          <a:p>
            <a:pPr algn="just"/>
            <a:endParaRPr lang="es-ES" sz="2400" dirty="0">
              <a:solidFill>
                <a:srgbClr val="000000"/>
              </a:solidFill>
              <a:effectLst/>
              <a:latin typeface="YAFcfoaHu-s 0"/>
            </a:endParaRPr>
          </a:p>
          <a:p>
            <a:pPr algn="just">
              <a:buFont typeface="Arial" panose="020B0604020202020204" pitchFamily="34" charset="0"/>
              <a:buChar char="•"/>
            </a:pPr>
            <a:r>
              <a:rPr lang="es-ES" sz="2400" b="1" i="0" u="none" strike="noStrike" dirty="0">
                <a:solidFill>
                  <a:srgbClr val="000000"/>
                </a:solidFill>
                <a:effectLst/>
              </a:rPr>
              <a:t>Planes de mejora continua:</a:t>
            </a:r>
            <a:r>
              <a:rPr lang="es-ES" sz="2400" b="0" i="0" u="none" strike="noStrike" dirty="0">
                <a:solidFill>
                  <a:srgbClr val="000000"/>
                </a:solidFill>
                <a:effectLst/>
              </a:rPr>
              <a:t> se enfocan en mejorar los procesos y reducir los errores.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Planes de innovación:</a:t>
            </a:r>
            <a:r>
              <a:rPr lang="es-ES" sz="2400" b="0" i="0" u="none" strike="noStrike" dirty="0">
                <a:solidFill>
                  <a:srgbClr val="000000"/>
                </a:solidFill>
                <a:effectLst/>
              </a:rPr>
              <a:t> se enfocan en desarrollar nuevos productos o servicios.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Planes de expansión</a:t>
            </a:r>
            <a:r>
              <a:rPr lang="es-ES" sz="2400" b="0" i="0" u="none" strike="noStrike" dirty="0">
                <a:solidFill>
                  <a:srgbClr val="000000"/>
                </a:solidFill>
                <a:effectLst/>
              </a:rPr>
              <a:t>: se enfocan en aumentar la presencia de la empresa en nuevos mercados o regiones.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Planes de reducción de costos:</a:t>
            </a:r>
            <a:r>
              <a:rPr lang="es-ES" sz="2400" b="0" i="0" u="none" strike="noStrike" dirty="0">
                <a:solidFill>
                  <a:srgbClr val="000000"/>
                </a:solidFill>
                <a:effectLst/>
              </a:rPr>
              <a:t> se enfocan en reducir los costos operativos y mejorar la eficiencia.</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Planes de desarrollo de talento:</a:t>
            </a:r>
            <a:r>
              <a:rPr lang="es-ES" sz="2400" b="0" i="0" u="none" strike="noStrike" dirty="0">
                <a:solidFill>
                  <a:srgbClr val="000000"/>
                </a:solidFill>
                <a:effectLst/>
              </a:rPr>
              <a:t> se enfocan en desarrollar las habilidades y competencias del personal.</a:t>
            </a:r>
            <a:endParaRPr lang="es-ES" sz="2400" dirty="0"/>
          </a:p>
        </p:txBody>
      </p:sp>
      <p:pic>
        <p:nvPicPr>
          <p:cNvPr id="19458" name="Picture 2" descr="Partes esenciales del plan de negocios">
            <a:extLst>
              <a:ext uri="{FF2B5EF4-FFF2-40B4-BE49-F238E27FC236}">
                <a16:creationId xmlns:a16="http://schemas.microsoft.com/office/drawing/2014/main" id="{51F33280-FD97-95CC-F588-D1401818E76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9519" r="3776"/>
          <a:stretch/>
        </p:blipFill>
        <p:spPr bwMode="auto">
          <a:xfrm>
            <a:off x="11115180" y="3386798"/>
            <a:ext cx="496346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058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832"/>
          <a:stretch>
            <a:fillRect/>
          </a:stretch>
        </p:blipFill>
        <p:spPr>
          <a:xfrm>
            <a:off x="0" y="0"/>
            <a:ext cx="18288000" cy="10287000"/>
          </a:xfrm>
          <a:prstGeom prst="rect">
            <a:avLst/>
          </a:prstGeom>
        </p:spPr>
      </p:pic>
      <p:sp>
        <p:nvSpPr>
          <p:cNvPr id="3" name="TextBox 3"/>
          <p:cNvSpPr txBox="1"/>
          <p:nvPr/>
        </p:nvSpPr>
        <p:spPr>
          <a:xfrm>
            <a:off x="2712436" y="3279140"/>
            <a:ext cx="13052367" cy="3376294"/>
          </a:xfrm>
          <a:prstGeom prst="rect">
            <a:avLst/>
          </a:prstGeom>
        </p:spPr>
        <p:txBody>
          <a:bodyPr lIns="0" tIns="0" rIns="0" bIns="0" rtlCol="0" anchor="t">
            <a:spAutoFit/>
          </a:bodyPr>
          <a:lstStyle/>
          <a:p>
            <a:pPr algn="ctr">
              <a:lnSpc>
                <a:spcPts val="12880"/>
              </a:lnSpc>
            </a:pPr>
            <a:r>
              <a:rPr lang="en-US" sz="9200">
                <a:solidFill>
                  <a:srgbClr val="FFFFFF"/>
                </a:solidFill>
                <a:latin typeface="Arial Bold"/>
              </a:rPr>
              <a:t>Nuevos modelos de negocio.</a:t>
            </a:r>
          </a:p>
        </p:txBody>
      </p:sp>
      <p:grpSp>
        <p:nvGrpSpPr>
          <p:cNvPr id="4" name="Group 4"/>
          <p:cNvGrpSpPr/>
          <p:nvPr/>
        </p:nvGrpSpPr>
        <p:grpSpPr>
          <a:xfrm>
            <a:off x="-373664" y="-2035447"/>
            <a:ext cx="20464074" cy="3086100"/>
            <a:chOff x="0" y="0"/>
            <a:chExt cx="5389715" cy="812800"/>
          </a:xfrm>
        </p:grpSpPr>
        <p:sp>
          <p:nvSpPr>
            <p:cNvPr id="5" name="Freeform 5"/>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6" name="TextBox 6"/>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srcRect t="3384" b="85793"/>
          <a:stretch>
            <a:fillRect/>
          </a:stretch>
        </p:blipFill>
        <p:spPr>
          <a:xfrm>
            <a:off x="221782" y="0"/>
            <a:ext cx="17259300" cy="1050653"/>
          </a:xfrm>
          <a:prstGeom prst="rect">
            <a:avLst/>
          </a:prstGeom>
        </p:spPr>
      </p:pic>
      <p:grpSp>
        <p:nvGrpSpPr>
          <p:cNvPr id="8" name="Group 8"/>
          <p:cNvGrpSpPr/>
          <p:nvPr/>
        </p:nvGrpSpPr>
        <p:grpSpPr>
          <a:xfrm>
            <a:off x="-1088037" y="9236710"/>
            <a:ext cx="20464074" cy="3086100"/>
            <a:chOff x="0" y="0"/>
            <a:chExt cx="5389715" cy="812800"/>
          </a:xfrm>
        </p:grpSpPr>
        <p:sp>
          <p:nvSpPr>
            <p:cNvPr id="9" name="Freeform 9"/>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10" name="TextBox 10"/>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12" name="Picture 12"/>
          <p:cNvPicPr>
            <a:picLocks noChangeAspect="1"/>
          </p:cNvPicPr>
          <p:nvPr/>
        </p:nvPicPr>
        <p:blipFill>
          <a:blip r:embed="rId3"/>
          <a:srcRect l="68319" t="85057" b="2957"/>
          <a:stretch>
            <a:fillRect/>
          </a:stretch>
        </p:blipFill>
        <p:spPr>
          <a:xfrm>
            <a:off x="11804515" y="9347062"/>
            <a:ext cx="4416911" cy="9399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6" name="TextBox 26"/>
          <p:cNvSpPr txBox="1"/>
          <p:nvPr/>
        </p:nvSpPr>
        <p:spPr>
          <a:xfrm>
            <a:off x="8346672" y="4077027"/>
            <a:ext cx="7529158" cy="2863851"/>
          </a:xfrm>
          <a:prstGeom prst="rect">
            <a:avLst/>
          </a:prstGeom>
        </p:spPr>
        <p:txBody>
          <a:bodyPr lIns="0" tIns="0" rIns="0" bIns="0" rtlCol="0" anchor="t">
            <a:spAutoFit/>
          </a:bodyPr>
          <a:lstStyle/>
          <a:p>
            <a:pPr marL="539748" lvl="1" indent="-269874" algn="just">
              <a:lnSpc>
                <a:spcPts val="4524"/>
              </a:lnSpc>
              <a:buFont typeface="Arial"/>
              <a:buChar char="•"/>
            </a:pPr>
            <a:r>
              <a:rPr lang="en-US" sz="2499">
                <a:solidFill>
                  <a:srgbClr val="000000"/>
                </a:solidFill>
                <a:latin typeface="Arial Bold"/>
              </a:rPr>
              <a:t>El cliente como centro del modelo de negocio.</a:t>
            </a:r>
          </a:p>
          <a:p>
            <a:pPr marL="539748" lvl="1" indent="-269874" algn="just">
              <a:lnSpc>
                <a:spcPts val="4524"/>
              </a:lnSpc>
              <a:buFont typeface="Arial"/>
              <a:buChar char="•"/>
            </a:pPr>
            <a:r>
              <a:rPr lang="en-US" sz="2499">
                <a:solidFill>
                  <a:srgbClr val="000000"/>
                </a:solidFill>
                <a:latin typeface="Arial Bold"/>
              </a:rPr>
              <a:t>Desarrollo de ecosistemas como factor clave.</a:t>
            </a:r>
          </a:p>
          <a:p>
            <a:pPr marL="539748" lvl="1" indent="-269874" algn="just">
              <a:lnSpc>
                <a:spcPts val="4524"/>
              </a:lnSpc>
              <a:buFont typeface="Arial"/>
              <a:buChar char="•"/>
            </a:pPr>
            <a:r>
              <a:rPr lang="en-US" sz="2499">
                <a:solidFill>
                  <a:srgbClr val="000000"/>
                </a:solidFill>
                <a:latin typeface="Arial Bold"/>
              </a:rPr>
              <a:t>Sostenibilidad en los diferentes sectores económicos.</a:t>
            </a:r>
          </a:p>
        </p:txBody>
      </p:sp>
      <p:pic>
        <p:nvPicPr>
          <p:cNvPr id="27" name="Picture 27"/>
          <p:cNvPicPr>
            <a:picLocks noChangeAspect="1"/>
          </p:cNvPicPr>
          <p:nvPr/>
        </p:nvPicPr>
        <p:blipFill>
          <a:blip r:embed="rId17">
            <a:alphaModFix amt="44999"/>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2531175" y="1961995"/>
            <a:ext cx="8954931" cy="615652"/>
          </a:xfrm>
          <a:prstGeom prst="rect">
            <a:avLst/>
          </a:prstGeom>
        </p:spPr>
      </p:pic>
      <p:sp>
        <p:nvSpPr>
          <p:cNvPr id="28" name="TextBox 28"/>
          <p:cNvSpPr txBox="1"/>
          <p:nvPr/>
        </p:nvSpPr>
        <p:spPr>
          <a:xfrm>
            <a:off x="1290993" y="1713800"/>
            <a:ext cx="10300780"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Clear Sans Bold"/>
              </a:rPr>
              <a:t>1.3 Nuevos modelos de negocio.</a:t>
            </a:r>
          </a:p>
        </p:txBody>
      </p:sp>
      <p:grpSp>
        <p:nvGrpSpPr>
          <p:cNvPr id="29" name="Group 29"/>
          <p:cNvGrpSpPr/>
          <p:nvPr/>
        </p:nvGrpSpPr>
        <p:grpSpPr>
          <a:xfrm>
            <a:off x="2492728" y="3132597"/>
            <a:ext cx="5322856" cy="5322856"/>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A3D5">
                <a:alpha val="53725"/>
              </a:srgbClr>
            </a:solidFill>
          </p:spPr>
        </p:sp>
        <p:sp>
          <p:nvSpPr>
            <p:cNvPr id="31" name="TextBox 31"/>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grpSp>
        <p:nvGrpSpPr>
          <p:cNvPr id="32" name="Group 32"/>
          <p:cNvGrpSpPr>
            <a:grpSpLocks noChangeAspect="1"/>
          </p:cNvGrpSpPr>
          <p:nvPr/>
        </p:nvGrpSpPr>
        <p:grpSpPr>
          <a:xfrm>
            <a:off x="2723873" y="3364728"/>
            <a:ext cx="4937460" cy="4937440"/>
            <a:chOff x="0" y="0"/>
            <a:chExt cx="6350000" cy="6349975"/>
          </a:xfrm>
        </p:grpSpPr>
        <p:sp>
          <p:nvSpPr>
            <p:cNvPr id="33" name="Freeform 3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7665" r="-50749"/>
              </a:stretch>
            </a:blipFill>
          </p:spPr>
        </p:sp>
      </p:grpSp>
      <p:sp>
        <p:nvSpPr>
          <p:cNvPr id="34" name="TextBox 34"/>
          <p:cNvSpPr txBox="1"/>
          <p:nvPr/>
        </p:nvSpPr>
        <p:spPr>
          <a:xfrm>
            <a:off x="9396201" y="2989722"/>
            <a:ext cx="4937460" cy="673100"/>
          </a:xfrm>
          <a:prstGeom prst="rect">
            <a:avLst/>
          </a:prstGeom>
        </p:spPr>
        <p:txBody>
          <a:bodyPr lIns="0" tIns="0" rIns="0" bIns="0" rtlCol="0" anchor="t">
            <a:spAutoFit/>
          </a:bodyPr>
          <a:lstStyle/>
          <a:p>
            <a:pPr algn="ctr">
              <a:lnSpc>
                <a:spcPts val="4900"/>
              </a:lnSpc>
            </a:pPr>
            <a:r>
              <a:rPr lang="en-US" sz="3500">
                <a:solidFill>
                  <a:srgbClr val="000000"/>
                </a:solidFill>
                <a:latin typeface="Arial Bold"/>
              </a:rPr>
              <a:t>Contenidos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186506F7-BFB4-9701-A834-5F9D903EFD64}"/>
              </a:ext>
            </a:extLst>
          </p:cNvPr>
          <p:cNvSpPr txBox="1"/>
          <p:nvPr/>
        </p:nvSpPr>
        <p:spPr>
          <a:xfrm>
            <a:off x="1922038" y="1457941"/>
            <a:ext cx="9804493" cy="7263527"/>
          </a:xfrm>
          <a:prstGeom prst="rect">
            <a:avLst/>
          </a:prstGeom>
          <a:noFill/>
        </p:spPr>
        <p:txBody>
          <a:bodyPr wrap="square">
            <a:spAutoFit/>
          </a:bodyPr>
          <a:lstStyle/>
          <a:p>
            <a:endParaRPr lang="es-ES" dirty="0">
              <a:solidFill>
                <a:srgbClr val="F776B8"/>
              </a:solidFill>
              <a:effectLst/>
              <a:latin typeface="YAFcfoaHu-s 0"/>
            </a:endParaRPr>
          </a:p>
          <a:p>
            <a:pPr marL="457200" indent="-457200">
              <a:buFontTx/>
              <a:buChar char="-"/>
            </a:pPr>
            <a:r>
              <a:rPr lang="es-ES" sz="3200" b="1" i="0" u="none" strike="noStrike" dirty="0">
                <a:solidFill>
                  <a:srgbClr val="F776B8"/>
                </a:solidFill>
                <a:effectLst/>
                <a:latin typeface="YAFcfoaHu-s 0"/>
              </a:rPr>
              <a:t>El cliente como centro del modelo de negocio. </a:t>
            </a:r>
          </a:p>
          <a:p>
            <a:endParaRPr lang="es-ES" sz="3200" dirty="0">
              <a:solidFill>
                <a:srgbClr val="000000"/>
              </a:solidFill>
              <a:effectLst/>
              <a:latin typeface="YAFcfoaHu-s 0"/>
            </a:endParaRPr>
          </a:p>
          <a:p>
            <a:pPr algn="just"/>
            <a:r>
              <a:rPr lang="es-ES" sz="2400" b="0" i="0" u="none" strike="noStrike" dirty="0">
                <a:solidFill>
                  <a:srgbClr val="000000"/>
                </a:solidFill>
                <a:effectLst/>
                <a:latin typeface="YAFcfoaHu-s 0"/>
              </a:rPr>
              <a:t>El conocimiento del cliente es cada vez más uno de los factores clave de éxito para cualquier empresa.</a:t>
            </a:r>
            <a:endParaRPr lang="es-ES" sz="2400" dirty="0">
              <a:solidFill>
                <a:srgbClr val="000000"/>
              </a:solidFill>
              <a:effectLst/>
              <a:latin typeface="YAFcfoaHu-s 0"/>
            </a:endParaRPr>
          </a:p>
          <a:p>
            <a:pPr algn="just"/>
            <a:r>
              <a:rPr lang="es-ES" sz="2400" b="0" i="0" u="none" strike="noStrike" dirty="0">
                <a:solidFill>
                  <a:srgbClr val="000000"/>
                </a:solidFill>
                <a:effectLst/>
                <a:latin typeface="YAFcfoaHu-s 0"/>
              </a:rPr>
              <a:t>Esto significa poner al cliente en el centro de su estrategia, del diseño de sus productos o servicios y de cómo quiere que sea su experiencia al verlos, comprarlos, recibirlos y consumirlos.</a:t>
            </a:r>
            <a:endParaRPr lang="es-ES" sz="2400" dirty="0">
              <a:solidFill>
                <a:srgbClr val="000000"/>
              </a:solidFill>
              <a:effectLst/>
              <a:latin typeface="YAFcfoaHu-s 0"/>
            </a:endParaRPr>
          </a:p>
          <a:p>
            <a:pPr algn="just"/>
            <a:r>
              <a:rPr lang="es-ES" sz="2400" b="0" i="0" u="none" strike="noStrike" dirty="0">
                <a:solidFill>
                  <a:srgbClr val="000000"/>
                </a:solidFill>
                <a:effectLst/>
                <a:latin typeface="YAFcfoaHu-s 0"/>
              </a:rPr>
              <a:t>Toda empresa debe aspirar a desarrollar la capacidad de conocer a sus clientes mejor que sus competidores. Para empezar, hay que centrarse en las pocas preguntas que de verdad son importantes: </a:t>
            </a:r>
          </a:p>
          <a:p>
            <a:pPr algn="just"/>
            <a:endParaRPr lang="es-ES" sz="2400" dirty="0">
              <a:solidFill>
                <a:srgbClr val="000000"/>
              </a:solidFill>
              <a:effectLst/>
              <a:latin typeface="YAFcfoaHu-s 0"/>
            </a:endParaRPr>
          </a:p>
          <a:p>
            <a:pPr algn="just">
              <a:buFont typeface="Arial" panose="020B0604020202020204" pitchFamily="34" charset="0"/>
              <a:buChar char="•"/>
            </a:pPr>
            <a:r>
              <a:rPr lang="es-ES" sz="2400" b="1" i="0" u="none" strike="noStrike" dirty="0">
                <a:solidFill>
                  <a:srgbClr val="000000"/>
                </a:solidFill>
                <a:effectLst/>
              </a:rPr>
              <a:t>¿Qué necesidad o problema estamos resolviendo? </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¿Quiénes y cómo son los clientes que están dispuestos a pagar por satisfacer esa necesidad o resolver ese problema? </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¿Cómo identifica, escoge y decide qué producto o servicio comprar y a quién?</a:t>
            </a:r>
            <a:endParaRPr lang="es-ES" sz="2400" dirty="0"/>
          </a:p>
        </p:txBody>
      </p:sp>
      <p:pic>
        <p:nvPicPr>
          <p:cNvPr id="20482" name="Picture 2" descr="Soluciones de Identidad de Clientes: Descifrando el perfil de cliente  mediante la administración de datos - Cognodata">
            <a:extLst>
              <a:ext uri="{FF2B5EF4-FFF2-40B4-BE49-F238E27FC236}">
                <a16:creationId xmlns:a16="http://schemas.microsoft.com/office/drawing/2014/main" id="{6D0043CC-4BB4-2FF6-ED3A-8FA5448BF105}"/>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389" r="20871"/>
          <a:stretch/>
        </p:blipFill>
        <p:spPr bwMode="auto">
          <a:xfrm>
            <a:off x="12344400" y="3096064"/>
            <a:ext cx="3701353" cy="492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447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D69B9833-5D85-B18D-5F63-502F68CE8BBD}"/>
              </a:ext>
            </a:extLst>
          </p:cNvPr>
          <p:cNvSpPr txBox="1"/>
          <p:nvPr/>
        </p:nvSpPr>
        <p:spPr>
          <a:xfrm>
            <a:off x="2581986" y="4732714"/>
            <a:ext cx="6943014" cy="954107"/>
          </a:xfrm>
          <a:prstGeom prst="rect">
            <a:avLst/>
          </a:prstGeom>
          <a:noFill/>
        </p:spPr>
        <p:txBody>
          <a:bodyPr wrap="square">
            <a:spAutoFit/>
          </a:bodyPr>
          <a:lstStyle/>
          <a:p>
            <a:r>
              <a:rPr lang="es-ES" sz="2800" b="1" i="0" u="none" strike="noStrike" dirty="0">
                <a:solidFill>
                  <a:srgbClr val="000000"/>
                </a:solidFill>
                <a:effectLst/>
              </a:rPr>
              <a:t>¿Cómo se comporta nuestro cliente en el proceso de decisión de compra?</a:t>
            </a:r>
            <a:endParaRPr lang="es-ES" sz="2800" dirty="0"/>
          </a:p>
        </p:txBody>
      </p:sp>
      <p:sp>
        <p:nvSpPr>
          <p:cNvPr id="29" name="CuadroTexto 28">
            <a:extLst>
              <a:ext uri="{FF2B5EF4-FFF2-40B4-BE49-F238E27FC236}">
                <a16:creationId xmlns:a16="http://schemas.microsoft.com/office/drawing/2014/main" id="{0478D245-50B2-797C-622A-31A622DF1AD5}"/>
              </a:ext>
            </a:extLst>
          </p:cNvPr>
          <p:cNvSpPr txBox="1"/>
          <p:nvPr/>
        </p:nvSpPr>
        <p:spPr>
          <a:xfrm>
            <a:off x="2605798" y="3256059"/>
            <a:ext cx="9144000" cy="523220"/>
          </a:xfrm>
          <a:prstGeom prst="rect">
            <a:avLst/>
          </a:prstGeom>
          <a:noFill/>
        </p:spPr>
        <p:txBody>
          <a:bodyPr wrap="square">
            <a:spAutoFit/>
          </a:bodyPr>
          <a:lstStyle/>
          <a:p>
            <a:r>
              <a:rPr lang="es-ES" sz="2800" b="1" i="0" u="none" strike="noStrike" dirty="0">
                <a:solidFill>
                  <a:srgbClr val="000000"/>
                </a:solidFill>
                <a:effectLst/>
              </a:rPr>
              <a:t>¿Quién y cómo es el Cliente?</a:t>
            </a:r>
            <a:endParaRPr lang="es-ES" sz="2800" dirty="0"/>
          </a:p>
        </p:txBody>
      </p:sp>
      <p:sp>
        <p:nvSpPr>
          <p:cNvPr id="31" name="CuadroTexto 30">
            <a:extLst>
              <a:ext uri="{FF2B5EF4-FFF2-40B4-BE49-F238E27FC236}">
                <a16:creationId xmlns:a16="http://schemas.microsoft.com/office/drawing/2014/main" id="{981A4F9E-8E08-D06B-F79A-A019F3B523E2}"/>
              </a:ext>
            </a:extLst>
          </p:cNvPr>
          <p:cNvSpPr txBox="1"/>
          <p:nvPr/>
        </p:nvSpPr>
        <p:spPr>
          <a:xfrm>
            <a:off x="2660515" y="6406452"/>
            <a:ext cx="6483485" cy="954107"/>
          </a:xfrm>
          <a:prstGeom prst="rect">
            <a:avLst/>
          </a:prstGeom>
          <a:noFill/>
        </p:spPr>
        <p:txBody>
          <a:bodyPr wrap="square">
            <a:spAutoFit/>
          </a:bodyPr>
          <a:lstStyle/>
          <a:p>
            <a:r>
              <a:rPr lang="es-ES" sz="2800" b="1" i="0" u="none" strike="noStrike" dirty="0">
                <a:solidFill>
                  <a:srgbClr val="000000"/>
                </a:solidFill>
                <a:effectLst/>
              </a:rPr>
              <a:t>¿Cuál es el principal desafío o la demanda que pretendemos abordar?</a:t>
            </a:r>
            <a:r>
              <a:rPr lang="es-ES" sz="2800" b="0" i="0" u="none" strike="noStrike" dirty="0">
                <a:solidFill>
                  <a:srgbClr val="000000"/>
                </a:solidFill>
                <a:effectLst/>
              </a:rPr>
              <a:t> </a:t>
            </a:r>
            <a:endParaRPr lang="es-ES" sz="2800" dirty="0"/>
          </a:p>
        </p:txBody>
      </p:sp>
      <p:pic>
        <p:nvPicPr>
          <p:cNvPr id="21506" name="Picture 2" descr="Tienes claro quién es tu cliente? Cómo elaborar un perfil | Blog de Anfix">
            <a:extLst>
              <a:ext uri="{FF2B5EF4-FFF2-40B4-BE49-F238E27FC236}">
                <a16:creationId xmlns:a16="http://schemas.microsoft.com/office/drawing/2014/main" id="{51F44FF9-8831-93BD-6762-66371E2EEFC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09754" y="3342984"/>
            <a:ext cx="6682420" cy="375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42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C216F9D8-6CCA-06F4-63C5-880AAF448D8D}"/>
              </a:ext>
            </a:extLst>
          </p:cNvPr>
          <p:cNvSpPr txBox="1"/>
          <p:nvPr/>
        </p:nvSpPr>
        <p:spPr>
          <a:xfrm>
            <a:off x="2008543" y="1715903"/>
            <a:ext cx="14115943" cy="830997"/>
          </a:xfrm>
          <a:prstGeom prst="rect">
            <a:avLst/>
          </a:prstGeom>
          <a:noFill/>
        </p:spPr>
        <p:txBody>
          <a:bodyPr wrap="square">
            <a:spAutoFit/>
          </a:bodyPr>
          <a:lstStyle/>
          <a:p>
            <a:r>
              <a:rPr lang="es-ES" sz="2400" b="0" i="0" u="none" strike="noStrike" dirty="0">
                <a:solidFill>
                  <a:srgbClr val="000000"/>
                </a:solidFill>
                <a:effectLst/>
              </a:rPr>
              <a:t>Una vez vistas estas tres preguntas cruciales en el proceso </a:t>
            </a:r>
            <a:r>
              <a:rPr lang="es-ES" sz="2400" b="1" i="0" u="none" strike="noStrike" dirty="0">
                <a:solidFill>
                  <a:srgbClr val="000000"/>
                </a:solidFill>
                <a:effectLst/>
              </a:rPr>
              <a:t>¿Qué herramientas de digitalización puede utilizar una PYME para responder a estas preguntas?</a:t>
            </a:r>
            <a:endParaRPr lang="es-ES" sz="2400" dirty="0"/>
          </a:p>
        </p:txBody>
      </p:sp>
      <p:sp>
        <p:nvSpPr>
          <p:cNvPr id="29" name="CuadroTexto 28">
            <a:extLst>
              <a:ext uri="{FF2B5EF4-FFF2-40B4-BE49-F238E27FC236}">
                <a16:creationId xmlns:a16="http://schemas.microsoft.com/office/drawing/2014/main" id="{35980C76-4B4F-DE8E-E08C-586D0CB352DA}"/>
              </a:ext>
            </a:extLst>
          </p:cNvPr>
          <p:cNvSpPr txBox="1"/>
          <p:nvPr/>
        </p:nvSpPr>
        <p:spPr>
          <a:xfrm>
            <a:off x="2000022" y="4167346"/>
            <a:ext cx="7135456" cy="3046988"/>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000000"/>
                </a:solidFill>
                <a:effectLst/>
              </a:rPr>
              <a:t>El uso de una plataforma de gestión de relaciones con clientes (CRM)</a:t>
            </a:r>
            <a:r>
              <a:rPr lang="es-ES" sz="2400" b="0" i="0" u="none" strike="noStrike" dirty="0">
                <a:solidFill>
                  <a:srgbClr val="000000"/>
                </a:solidFill>
                <a:effectLst/>
              </a:rPr>
              <a:t> que permita recopilar información sobre el cliente en cada interacción, no solo con el propósito de identificar quién es el cliente, sino también de brindarle una experiencia acorde a sus expectativas en relación a la marca. Un CRM está compuesto por tres elementos fundamentales: ventas, atención al cliente y marketing.</a:t>
            </a:r>
            <a:endParaRPr lang="es-ES" sz="2400" dirty="0"/>
          </a:p>
        </p:txBody>
      </p:sp>
      <p:pic>
        <p:nvPicPr>
          <p:cNvPr id="23558" name="Picture 6" descr="Las ventajas de un CRM para tu negocio - Blog Cronoventa">
            <a:extLst>
              <a:ext uri="{FF2B5EF4-FFF2-40B4-BE49-F238E27FC236}">
                <a16:creationId xmlns:a16="http://schemas.microsoft.com/office/drawing/2014/main" id="{45045FC5-7A41-B456-7CF3-D4C3D585CCB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98167" y="3781198"/>
            <a:ext cx="6726320" cy="350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7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26" name="Picture 26"/>
          <p:cNvPicPr>
            <a:picLocks noChangeAspect="1"/>
          </p:cNvPicPr>
          <p:nvPr/>
        </p:nvPicPr>
        <p:blipFill>
          <a:blip r:embed="rId17">
            <a:alphaModFix amt="44999"/>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2531175" y="1691622"/>
            <a:ext cx="9951385" cy="684158"/>
          </a:xfrm>
          <a:prstGeom prst="rect">
            <a:avLst/>
          </a:prstGeom>
        </p:spPr>
      </p:pic>
      <p:sp>
        <p:nvSpPr>
          <p:cNvPr id="27" name="TextBox 27"/>
          <p:cNvSpPr txBox="1"/>
          <p:nvPr/>
        </p:nvSpPr>
        <p:spPr>
          <a:xfrm>
            <a:off x="2181780" y="1550942"/>
            <a:ext cx="10650175"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Clear Sans Bold"/>
              </a:rPr>
              <a:t>1.1 Transformación Digital de la Pyme.</a:t>
            </a:r>
          </a:p>
        </p:txBody>
      </p:sp>
      <p:grpSp>
        <p:nvGrpSpPr>
          <p:cNvPr id="28" name="Group 28"/>
          <p:cNvGrpSpPr/>
          <p:nvPr/>
        </p:nvGrpSpPr>
        <p:grpSpPr>
          <a:xfrm>
            <a:off x="2531175" y="3172020"/>
            <a:ext cx="5322856" cy="5322856"/>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EDD64"/>
            </a:solidFill>
          </p:spPr>
        </p:sp>
        <p:sp>
          <p:nvSpPr>
            <p:cNvPr id="30" name="TextBox 30"/>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grpSp>
        <p:nvGrpSpPr>
          <p:cNvPr id="31" name="Group 31"/>
          <p:cNvGrpSpPr>
            <a:grpSpLocks noChangeAspect="1"/>
          </p:cNvGrpSpPr>
          <p:nvPr/>
        </p:nvGrpSpPr>
        <p:grpSpPr>
          <a:xfrm>
            <a:off x="2723873" y="3364728"/>
            <a:ext cx="4937460" cy="4937440"/>
            <a:chOff x="0" y="0"/>
            <a:chExt cx="6350000" cy="6349975"/>
          </a:xfrm>
        </p:grpSpPr>
        <p:sp>
          <p:nvSpPr>
            <p:cNvPr id="32" name="Freeform 3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28665" r="-44715" b="-14865"/>
              </a:stretch>
            </a:blipFill>
          </p:spPr>
        </p:sp>
      </p:grpSp>
      <p:sp>
        <p:nvSpPr>
          <p:cNvPr id="33" name="TextBox 33"/>
          <p:cNvSpPr txBox="1"/>
          <p:nvPr/>
        </p:nvSpPr>
        <p:spPr>
          <a:xfrm>
            <a:off x="9396201" y="3029145"/>
            <a:ext cx="4937460" cy="673100"/>
          </a:xfrm>
          <a:prstGeom prst="rect">
            <a:avLst/>
          </a:prstGeom>
        </p:spPr>
        <p:txBody>
          <a:bodyPr lIns="0" tIns="0" rIns="0" bIns="0" rtlCol="0" anchor="t">
            <a:spAutoFit/>
          </a:bodyPr>
          <a:lstStyle/>
          <a:p>
            <a:pPr algn="ctr">
              <a:lnSpc>
                <a:spcPts val="4900"/>
              </a:lnSpc>
            </a:pPr>
            <a:r>
              <a:rPr lang="en-US" sz="3500">
                <a:solidFill>
                  <a:srgbClr val="000000"/>
                </a:solidFill>
                <a:latin typeface="Arial Bold"/>
              </a:rPr>
              <a:t>Contenidos</a:t>
            </a:r>
          </a:p>
        </p:txBody>
      </p:sp>
      <p:sp>
        <p:nvSpPr>
          <p:cNvPr id="34" name="TextBox 34"/>
          <p:cNvSpPr txBox="1"/>
          <p:nvPr/>
        </p:nvSpPr>
        <p:spPr>
          <a:xfrm>
            <a:off x="7854031" y="4048452"/>
            <a:ext cx="8021799" cy="3947289"/>
          </a:xfrm>
          <a:prstGeom prst="rect">
            <a:avLst/>
          </a:prstGeom>
        </p:spPr>
        <p:txBody>
          <a:bodyPr lIns="0" tIns="0" rIns="0" bIns="0" rtlCol="0" anchor="t">
            <a:spAutoFit/>
          </a:bodyPr>
          <a:lstStyle/>
          <a:p>
            <a:pPr marL="626106" lvl="1" indent="-313053" algn="just">
              <a:lnSpc>
                <a:spcPts val="5248"/>
              </a:lnSpc>
              <a:buFont typeface="Arial"/>
              <a:buChar char="•"/>
            </a:pPr>
            <a:r>
              <a:rPr lang="en-US" sz="2899" dirty="0">
                <a:solidFill>
                  <a:srgbClr val="000000"/>
                </a:solidFill>
                <a:latin typeface="Arial Bold"/>
              </a:rPr>
              <a:t>¿Por </a:t>
            </a:r>
            <a:r>
              <a:rPr lang="en-US" sz="2899" dirty="0" err="1">
                <a:solidFill>
                  <a:srgbClr val="000000"/>
                </a:solidFill>
                <a:latin typeface="Arial Bold"/>
              </a:rPr>
              <a:t>qué</a:t>
            </a:r>
            <a:r>
              <a:rPr lang="en-US" sz="2899" dirty="0">
                <a:solidFill>
                  <a:srgbClr val="000000"/>
                </a:solidFill>
                <a:latin typeface="Arial Bold"/>
              </a:rPr>
              <a:t> </a:t>
            </a:r>
            <a:r>
              <a:rPr lang="en-US" sz="2899" dirty="0" err="1">
                <a:solidFill>
                  <a:srgbClr val="000000"/>
                </a:solidFill>
                <a:latin typeface="Arial Bold"/>
              </a:rPr>
              <a:t>transformar</a:t>
            </a:r>
            <a:r>
              <a:rPr lang="en-US" sz="2899" dirty="0">
                <a:solidFill>
                  <a:srgbClr val="000000"/>
                </a:solidFill>
                <a:latin typeface="Arial Bold"/>
              </a:rPr>
              <a:t> </a:t>
            </a:r>
            <a:r>
              <a:rPr lang="en-US" sz="2899" dirty="0" err="1">
                <a:solidFill>
                  <a:srgbClr val="000000"/>
                </a:solidFill>
                <a:latin typeface="Arial Bold"/>
              </a:rPr>
              <a:t>digitalmente</a:t>
            </a:r>
            <a:r>
              <a:rPr lang="en-US" sz="2899" dirty="0">
                <a:solidFill>
                  <a:srgbClr val="000000"/>
                </a:solidFill>
                <a:latin typeface="Arial Bold"/>
              </a:rPr>
              <a:t> </a:t>
            </a:r>
            <a:r>
              <a:rPr lang="en-US" sz="2899" dirty="0" err="1">
                <a:solidFill>
                  <a:srgbClr val="000000"/>
                </a:solidFill>
                <a:latin typeface="Arial Bold"/>
              </a:rPr>
              <a:t>una</a:t>
            </a:r>
            <a:r>
              <a:rPr lang="en-US" sz="2899" dirty="0">
                <a:solidFill>
                  <a:srgbClr val="000000"/>
                </a:solidFill>
                <a:latin typeface="Arial Bold"/>
              </a:rPr>
              <a:t> </a:t>
            </a:r>
            <a:r>
              <a:rPr lang="en-US" sz="2899" dirty="0" err="1">
                <a:solidFill>
                  <a:srgbClr val="000000"/>
                </a:solidFill>
                <a:latin typeface="Arial Bold"/>
              </a:rPr>
              <a:t>organización</a:t>
            </a:r>
            <a:r>
              <a:rPr lang="en-US" sz="2899" dirty="0">
                <a:solidFill>
                  <a:srgbClr val="000000"/>
                </a:solidFill>
                <a:latin typeface="Arial Bold"/>
              </a:rPr>
              <a:t>?</a:t>
            </a:r>
          </a:p>
          <a:p>
            <a:pPr marL="626106" lvl="1" indent="-313053" algn="just">
              <a:lnSpc>
                <a:spcPts val="5248"/>
              </a:lnSpc>
              <a:buFont typeface="Arial"/>
              <a:buChar char="•"/>
            </a:pPr>
            <a:r>
              <a:rPr lang="en-US" sz="2899" dirty="0" err="1">
                <a:solidFill>
                  <a:srgbClr val="000000"/>
                </a:solidFill>
                <a:latin typeface="Arial Bold"/>
              </a:rPr>
              <a:t>Estrategia</a:t>
            </a:r>
            <a:r>
              <a:rPr lang="en-US" sz="2899" dirty="0">
                <a:solidFill>
                  <a:srgbClr val="000000"/>
                </a:solidFill>
                <a:latin typeface="Arial Bold"/>
              </a:rPr>
              <a:t> digital </a:t>
            </a:r>
            <a:r>
              <a:rPr lang="en-US" sz="2899" dirty="0" err="1">
                <a:solidFill>
                  <a:srgbClr val="000000"/>
                </a:solidFill>
                <a:latin typeface="Arial Bold"/>
              </a:rPr>
              <a:t>como</a:t>
            </a:r>
            <a:r>
              <a:rPr lang="en-US" sz="2899" dirty="0">
                <a:solidFill>
                  <a:srgbClr val="000000"/>
                </a:solidFill>
                <a:latin typeface="Arial Bold"/>
              </a:rPr>
              <a:t> </a:t>
            </a:r>
            <a:r>
              <a:rPr lang="en-US" sz="2899" dirty="0" err="1">
                <a:solidFill>
                  <a:srgbClr val="000000"/>
                </a:solidFill>
                <a:latin typeface="Arial Bold"/>
              </a:rPr>
              <a:t>palanca</a:t>
            </a:r>
            <a:r>
              <a:rPr lang="en-US" sz="2899" dirty="0">
                <a:solidFill>
                  <a:srgbClr val="000000"/>
                </a:solidFill>
                <a:latin typeface="Arial Bold"/>
              </a:rPr>
              <a:t> de </a:t>
            </a:r>
            <a:r>
              <a:rPr lang="en-US" sz="2899" dirty="0" err="1">
                <a:solidFill>
                  <a:srgbClr val="000000"/>
                </a:solidFill>
                <a:latin typeface="Arial Bold"/>
              </a:rPr>
              <a:t>crecimiento</a:t>
            </a:r>
            <a:r>
              <a:rPr lang="en-US" sz="2899" dirty="0">
                <a:solidFill>
                  <a:srgbClr val="000000"/>
                </a:solidFill>
                <a:latin typeface="Arial Bold"/>
              </a:rPr>
              <a:t>.</a:t>
            </a:r>
          </a:p>
          <a:p>
            <a:pPr marL="626106" lvl="1" indent="-313053" algn="just">
              <a:lnSpc>
                <a:spcPts val="5248"/>
              </a:lnSpc>
              <a:buFont typeface="Arial"/>
              <a:buChar char="•"/>
            </a:pPr>
            <a:r>
              <a:rPr lang="en-US" sz="2899" dirty="0" err="1">
                <a:solidFill>
                  <a:srgbClr val="000000"/>
                </a:solidFill>
                <a:latin typeface="Arial Bold"/>
              </a:rPr>
              <a:t>Amenazas</a:t>
            </a:r>
            <a:r>
              <a:rPr lang="en-US" sz="2899" dirty="0">
                <a:solidFill>
                  <a:srgbClr val="000000"/>
                </a:solidFill>
                <a:latin typeface="Arial Bold"/>
              </a:rPr>
              <a:t> y </a:t>
            </a:r>
            <a:r>
              <a:rPr lang="en-US" sz="2899" dirty="0" err="1">
                <a:solidFill>
                  <a:srgbClr val="000000"/>
                </a:solidFill>
                <a:latin typeface="Arial Bold"/>
              </a:rPr>
              <a:t>oportunidades</a:t>
            </a:r>
            <a:r>
              <a:rPr lang="en-US" sz="2899" dirty="0">
                <a:solidFill>
                  <a:srgbClr val="000000"/>
                </a:solidFill>
                <a:latin typeface="Arial Bold"/>
              </a:rPr>
              <a:t> de la </a:t>
            </a:r>
            <a:r>
              <a:rPr lang="en-US" sz="2899" dirty="0" err="1">
                <a:solidFill>
                  <a:srgbClr val="000000"/>
                </a:solidFill>
                <a:latin typeface="Arial Bold"/>
              </a:rPr>
              <a:t>digitalización</a:t>
            </a:r>
            <a:r>
              <a:rPr lang="en-US" sz="2899" dirty="0">
                <a:solidFill>
                  <a:srgbClr val="000000"/>
                </a:solidFill>
                <a:latin typeface="Arial Bold"/>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9A81A18E-EDE6-C762-DBB7-41A7D337532B}"/>
              </a:ext>
            </a:extLst>
          </p:cNvPr>
          <p:cNvSpPr txBox="1"/>
          <p:nvPr/>
        </p:nvSpPr>
        <p:spPr>
          <a:xfrm>
            <a:off x="2369697" y="2481249"/>
            <a:ext cx="8000506" cy="526297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srgbClr val="000000"/>
                </a:solidFill>
                <a:effectLst/>
                <a:uLnTx/>
                <a:uFillTx/>
                <a:latin typeface="Calibri"/>
                <a:ea typeface="+mn-ea"/>
                <a:cs typeface="+mn-cs"/>
              </a:rPr>
              <a:t>Diseñar una estrategia para complementar ese conocimiento del cliente</a:t>
            </a:r>
            <a:r>
              <a:rPr kumimoji="0" lang="es-ES" sz="2400" b="0" i="0" u="none" strike="noStrike" kern="1200" cap="none" spc="0" normalizeH="0" baseline="0" noProof="0" dirty="0">
                <a:ln>
                  <a:noFill/>
                </a:ln>
                <a:solidFill>
                  <a:srgbClr val="000000"/>
                </a:solidFill>
                <a:effectLst/>
                <a:uLnTx/>
                <a:uFillTx/>
                <a:latin typeface="Calibri"/>
                <a:ea typeface="+mn-ea"/>
                <a:cs typeface="+mn-cs"/>
              </a:rPr>
              <a:t> con datos externos y con técnicas de análisis más sofisticadas que permitan la diferenciación en un mundo </a:t>
            </a:r>
            <a:r>
              <a:rPr kumimoji="0" lang="es-ES" sz="2400" b="0" i="0" u="none" strike="noStrike" kern="1200" cap="none" spc="0" normalizeH="0" baseline="0" noProof="0" dirty="0" err="1">
                <a:ln>
                  <a:noFill/>
                </a:ln>
                <a:solidFill>
                  <a:srgbClr val="000000"/>
                </a:solidFill>
                <a:effectLst/>
                <a:uLnTx/>
                <a:uFillTx/>
                <a:latin typeface="Calibri"/>
                <a:ea typeface="+mn-ea"/>
                <a:cs typeface="+mn-cs"/>
              </a:rPr>
              <a:t>hipercompetitivo</a:t>
            </a:r>
            <a:r>
              <a:rPr kumimoji="0" lang="es-ES" sz="2400" b="0" i="0" u="none" strike="noStrike" kern="1200" cap="none" spc="0" normalizeH="0" baseline="0" noProof="0" dirty="0">
                <a:ln>
                  <a:noFill/>
                </a:ln>
                <a:solidFill>
                  <a:srgbClr val="000000"/>
                </a:solidFill>
                <a:effectLst/>
                <a:uLnTx/>
                <a:uFillTx/>
                <a:latin typeface="Calibri"/>
                <a:ea typeface="+mn-ea"/>
                <a:cs typeface="+mn-cs"/>
              </a:rPr>
              <a:t>. Es necesario contar con una plataforma que permita esta combinación de datos y la aplicación de técnicas más sofisticadas, como podría ser una plataforma Big Data, la cual, conoceremos en profundidad en otro módulo de este mismo curso. Esto permitirá, ampliar sus mercados, tanto a través de venta on-line como ampliando su red de distribuidores; puede ampliar la oferta a sus clientes incorporando a su portafolio productos de terceros, puede vender a otras empresas (B2B, B2B2X) aprovechando la excelencia de sus capacidades de diseño y desarrollo de productos y/o de fabricación.</a:t>
            </a:r>
            <a:endParaRPr kumimoji="0" lang="es-E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2532" name="Picture 4" descr="Servicios Big Data - Torusware">
            <a:extLst>
              <a:ext uri="{FF2B5EF4-FFF2-40B4-BE49-F238E27FC236}">
                <a16:creationId xmlns:a16="http://schemas.microsoft.com/office/drawing/2014/main" id="{9395E266-1311-8282-1B29-DA24AF9C49C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63890" y="3125902"/>
            <a:ext cx="5910412" cy="4204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31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B6894D98-3DD3-0C8E-1A67-96AA27FE7654}"/>
              </a:ext>
            </a:extLst>
          </p:cNvPr>
          <p:cNvSpPr txBox="1"/>
          <p:nvPr/>
        </p:nvSpPr>
        <p:spPr>
          <a:xfrm>
            <a:off x="2360204" y="2499779"/>
            <a:ext cx="8231596" cy="3046988"/>
          </a:xfrm>
          <a:prstGeom prst="rect">
            <a:avLst/>
          </a:prstGeom>
          <a:noFill/>
        </p:spPr>
        <p:txBody>
          <a:bodyPr wrap="square">
            <a:spAutoFit/>
          </a:bodyPr>
          <a:lstStyle/>
          <a:p>
            <a:pPr algn="just"/>
            <a:r>
              <a:rPr lang="es-ES" sz="2400" b="1" dirty="0">
                <a:solidFill>
                  <a:srgbClr val="000000"/>
                </a:solidFill>
              </a:rPr>
              <a:t>S</a:t>
            </a:r>
            <a:r>
              <a:rPr lang="es-ES" sz="2400" b="1" i="0" u="none" strike="noStrike" dirty="0">
                <a:solidFill>
                  <a:srgbClr val="000000"/>
                </a:solidFill>
                <a:effectLst/>
              </a:rPr>
              <a:t>e trata de un conjunto de empresas que, al combinar sus productos y servicios complementarios, establecen conexiones entre sí para ofrecer una propuesta de valor superior a un grupo de clientes</a:t>
            </a:r>
            <a:r>
              <a:rPr lang="es-ES" sz="2400" b="0" i="0" u="none" strike="noStrike" dirty="0">
                <a:solidFill>
                  <a:srgbClr val="000000"/>
                </a:solidFill>
                <a:effectLst/>
              </a:rPr>
              <a:t>. Este entorno colaborativo permite a las organizaciones alcanzar objetivos que no podrían lograr por sí solas. Con la ayuda de elementos de innovación externos, las empresas pueden producir mejor sus productos. Es lo que se denomina </a:t>
            </a:r>
            <a:r>
              <a:rPr lang="es-ES" sz="2400" b="0" i="0" u="none" strike="noStrike" dirty="0" err="1">
                <a:solidFill>
                  <a:srgbClr val="000000"/>
                </a:solidFill>
                <a:effectLst/>
              </a:rPr>
              <a:t>co-innovación</a:t>
            </a:r>
            <a:r>
              <a:rPr lang="es-ES" sz="2400" b="0" i="0" u="none" strike="noStrike" dirty="0">
                <a:solidFill>
                  <a:srgbClr val="000000"/>
                </a:solidFill>
                <a:effectLst/>
              </a:rPr>
              <a:t>.</a:t>
            </a:r>
            <a:endParaRPr lang="es-ES" sz="2400" dirty="0"/>
          </a:p>
        </p:txBody>
      </p:sp>
      <p:sp>
        <p:nvSpPr>
          <p:cNvPr id="29" name="CuadroTexto 28">
            <a:extLst>
              <a:ext uri="{FF2B5EF4-FFF2-40B4-BE49-F238E27FC236}">
                <a16:creationId xmlns:a16="http://schemas.microsoft.com/office/drawing/2014/main" id="{CB75C879-E9F6-F936-0500-2B7C0D0C9770}"/>
              </a:ext>
            </a:extLst>
          </p:cNvPr>
          <p:cNvSpPr txBox="1"/>
          <p:nvPr/>
        </p:nvSpPr>
        <p:spPr>
          <a:xfrm>
            <a:off x="2360204" y="1443582"/>
            <a:ext cx="9144000" cy="584775"/>
          </a:xfrm>
          <a:prstGeom prst="rect">
            <a:avLst/>
          </a:prstGeom>
          <a:noFill/>
        </p:spPr>
        <p:txBody>
          <a:bodyPr wrap="square">
            <a:spAutoFit/>
          </a:bodyPr>
          <a:lstStyle/>
          <a:p>
            <a:r>
              <a:rPr lang="es-ES" sz="3200" b="0" i="0" u="none" strike="noStrike" dirty="0">
                <a:solidFill>
                  <a:srgbClr val="000000"/>
                </a:solidFill>
                <a:effectLst/>
              </a:rPr>
              <a:t>- </a:t>
            </a:r>
            <a:r>
              <a:rPr lang="es-ES" sz="3200" b="1" i="0" u="none" strike="noStrike" dirty="0">
                <a:solidFill>
                  <a:srgbClr val="F776B8"/>
                </a:solidFill>
                <a:effectLst/>
              </a:rPr>
              <a:t>Desarrollo de ecosistemas como factor clave.</a:t>
            </a:r>
            <a:endParaRPr lang="es-ES" sz="3200" dirty="0"/>
          </a:p>
        </p:txBody>
      </p:sp>
      <p:sp>
        <p:nvSpPr>
          <p:cNvPr id="31" name="CuadroTexto 30">
            <a:extLst>
              <a:ext uri="{FF2B5EF4-FFF2-40B4-BE49-F238E27FC236}">
                <a16:creationId xmlns:a16="http://schemas.microsoft.com/office/drawing/2014/main" id="{DF707373-3395-3748-9A6C-3E2FD6BEA48E}"/>
              </a:ext>
            </a:extLst>
          </p:cNvPr>
          <p:cNvSpPr txBox="1"/>
          <p:nvPr/>
        </p:nvSpPr>
        <p:spPr>
          <a:xfrm>
            <a:off x="2360204" y="6007809"/>
            <a:ext cx="8231596" cy="2308324"/>
          </a:xfrm>
          <a:prstGeom prst="rect">
            <a:avLst/>
          </a:prstGeom>
          <a:noFill/>
        </p:spPr>
        <p:txBody>
          <a:bodyPr wrap="square">
            <a:spAutoFit/>
          </a:bodyPr>
          <a:lstStyle/>
          <a:p>
            <a:pPr algn="just"/>
            <a:r>
              <a:rPr lang="es-ES" sz="2400" b="1" i="0" u="none" strike="noStrike" dirty="0">
                <a:solidFill>
                  <a:srgbClr val="000000"/>
                </a:solidFill>
                <a:effectLst/>
              </a:rPr>
              <a:t>Un ecosistema digital es una red de productos y servicios digitales</a:t>
            </a:r>
            <a:r>
              <a:rPr lang="es-ES" sz="2400" b="0" i="0" u="none" strike="noStrike" dirty="0">
                <a:solidFill>
                  <a:srgbClr val="000000"/>
                </a:solidFill>
                <a:effectLst/>
              </a:rPr>
              <a:t> (o grupo de tecnologías de la información)</a:t>
            </a:r>
            <a:r>
              <a:rPr lang="es-ES" sz="2400" b="1" i="0" u="none" strike="noStrike" dirty="0">
                <a:solidFill>
                  <a:srgbClr val="000000"/>
                </a:solidFill>
                <a:effectLst/>
              </a:rPr>
              <a:t> que trabajan juntos para completar una tarea u objetivo y están conectados entre sí compartiendo datos y funcionalidades</a:t>
            </a:r>
            <a:r>
              <a:rPr lang="es-ES" sz="2400" b="0" i="0" u="none" strike="noStrike" dirty="0">
                <a:solidFill>
                  <a:srgbClr val="000000"/>
                </a:solidFill>
                <a:effectLst/>
              </a:rPr>
              <a:t>. Ejemplos: sitio Web, ERP, CRM, aplicación móvil, correo electrónico, redes sociales, entre otras tecnologías.</a:t>
            </a:r>
            <a:endParaRPr lang="es-ES" sz="2400" dirty="0"/>
          </a:p>
        </p:txBody>
      </p:sp>
      <p:pic>
        <p:nvPicPr>
          <p:cNvPr id="24578" name="Picture 2" descr="Cómo alimentar tu ecosistema digital?">
            <a:extLst>
              <a:ext uri="{FF2B5EF4-FFF2-40B4-BE49-F238E27FC236}">
                <a16:creationId xmlns:a16="http://schemas.microsoft.com/office/drawing/2014/main" id="{AAD99AEB-9A88-D1C9-E647-B4B8A6B179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34401" y="2336662"/>
            <a:ext cx="9753600" cy="649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997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6E1D461D-E767-A346-8033-86A971CC8F14}"/>
              </a:ext>
            </a:extLst>
          </p:cNvPr>
          <p:cNvSpPr txBox="1"/>
          <p:nvPr/>
        </p:nvSpPr>
        <p:spPr>
          <a:xfrm>
            <a:off x="6731829" y="2079353"/>
            <a:ext cx="9144000" cy="6370975"/>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000000"/>
                </a:solidFill>
                <a:effectLst/>
              </a:rPr>
              <a:t>Permite tener una mejor comunicación interna, con clientes/consumidores/ usuarios y proveedores.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Ayuda a la eficiencia de los procesos.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Permite mayor eficacia en la ejecución de tareas sobre todo en el tema de marketing y ventas.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Reduce costos y aumenta la productividad.</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Colabora en la inteligencia de negocio al permitir tener datos de todas las operaciones.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Automatizar tareas, ahorrando tiempo.</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Generan y desarrollan procesos comerciales más efectivos y focalizados, lo que permite aumentar la satisfacción del cliente.</a:t>
            </a:r>
            <a:endParaRPr lang="es-ES" sz="2400" dirty="0"/>
          </a:p>
        </p:txBody>
      </p:sp>
      <p:pic>
        <p:nvPicPr>
          <p:cNvPr id="25602" name="Picture 2" descr="Qué son los ecosistemas empresariales y qué ventajas y peligros tienen">
            <a:extLst>
              <a:ext uri="{FF2B5EF4-FFF2-40B4-BE49-F238E27FC236}">
                <a16:creationId xmlns:a16="http://schemas.microsoft.com/office/drawing/2014/main" id="{6215EFC9-8869-85E6-F360-09D14D1D896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6200000">
            <a:off x="605904" y="2923827"/>
            <a:ext cx="7267575"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833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91" r="1949" b="44455"/>
          <a:stretch>
            <a:fillRect/>
          </a:stretch>
        </p:blipFill>
        <p:spPr>
          <a:xfrm>
            <a:off x="0" y="0"/>
            <a:ext cx="18288000" cy="10287000"/>
          </a:xfrm>
          <a:prstGeom prst="rect">
            <a:avLst/>
          </a:prstGeom>
        </p:spPr>
      </p:pic>
      <p:sp>
        <p:nvSpPr>
          <p:cNvPr id="3" name="TextBox 3"/>
          <p:cNvSpPr txBox="1"/>
          <p:nvPr/>
        </p:nvSpPr>
        <p:spPr>
          <a:xfrm>
            <a:off x="2712436" y="3279140"/>
            <a:ext cx="13052367" cy="5005069"/>
          </a:xfrm>
          <a:prstGeom prst="rect">
            <a:avLst/>
          </a:prstGeom>
        </p:spPr>
        <p:txBody>
          <a:bodyPr lIns="0" tIns="0" rIns="0" bIns="0" rtlCol="0" anchor="t">
            <a:spAutoFit/>
          </a:bodyPr>
          <a:lstStyle/>
          <a:p>
            <a:pPr algn="ctr">
              <a:lnSpc>
                <a:spcPts val="12880"/>
              </a:lnSpc>
            </a:pPr>
            <a:r>
              <a:rPr lang="en-US" sz="9200">
                <a:solidFill>
                  <a:srgbClr val="FFFFFF"/>
                </a:solidFill>
                <a:latin typeface="Arial Bold"/>
              </a:rPr>
              <a:t>Gestión del cambio </a:t>
            </a:r>
          </a:p>
          <a:p>
            <a:pPr algn="ctr">
              <a:lnSpc>
                <a:spcPts val="12880"/>
              </a:lnSpc>
            </a:pPr>
            <a:r>
              <a:rPr lang="en-US" sz="9200">
                <a:solidFill>
                  <a:srgbClr val="FFFFFF"/>
                </a:solidFill>
                <a:latin typeface="Arial Bold"/>
              </a:rPr>
              <a:t>y cultura</a:t>
            </a:r>
          </a:p>
          <a:p>
            <a:pPr algn="ctr">
              <a:lnSpc>
                <a:spcPts val="12880"/>
              </a:lnSpc>
            </a:pPr>
            <a:endParaRPr lang="en-US" sz="9200">
              <a:solidFill>
                <a:srgbClr val="FFFFFF"/>
              </a:solidFill>
              <a:latin typeface="Arial Bold"/>
            </a:endParaRPr>
          </a:p>
        </p:txBody>
      </p:sp>
      <p:grpSp>
        <p:nvGrpSpPr>
          <p:cNvPr id="4" name="Group 4"/>
          <p:cNvGrpSpPr/>
          <p:nvPr/>
        </p:nvGrpSpPr>
        <p:grpSpPr>
          <a:xfrm>
            <a:off x="-373664" y="-2035447"/>
            <a:ext cx="20464074" cy="3086100"/>
            <a:chOff x="0" y="0"/>
            <a:chExt cx="5389715" cy="812800"/>
          </a:xfrm>
        </p:grpSpPr>
        <p:sp>
          <p:nvSpPr>
            <p:cNvPr id="5" name="Freeform 5"/>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6" name="TextBox 6"/>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srcRect t="3384" b="85793"/>
          <a:stretch>
            <a:fillRect/>
          </a:stretch>
        </p:blipFill>
        <p:spPr>
          <a:xfrm>
            <a:off x="221782" y="0"/>
            <a:ext cx="17259300" cy="1050653"/>
          </a:xfrm>
          <a:prstGeom prst="rect">
            <a:avLst/>
          </a:prstGeom>
        </p:spPr>
      </p:pic>
      <p:grpSp>
        <p:nvGrpSpPr>
          <p:cNvPr id="8" name="Group 8"/>
          <p:cNvGrpSpPr/>
          <p:nvPr/>
        </p:nvGrpSpPr>
        <p:grpSpPr>
          <a:xfrm>
            <a:off x="-1088037" y="9236710"/>
            <a:ext cx="20464074" cy="3086100"/>
            <a:chOff x="0" y="0"/>
            <a:chExt cx="5389715" cy="812800"/>
          </a:xfrm>
        </p:grpSpPr>
        <p:sp>
          <p:nvSpPr>
            <p:cNvPr id="9" name="Freeform 9"/>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10" name="TextBox 10"/>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12" name="Picture 12"/>
          <p:cNvPicPr>
            <a:picLocks noChangeAspect="1"/>
          </p:cNvPicPr>
          <p:nvPr/>
        </p:nvPicPr>
        <p:blipFill>
          <a:blip r:embed="rId3"/>
          <a:srcRect l="68319" t="85057" b="2957"/>
          <a:stretch>
            <a:fillRect/>
          </a:stretch>
        </p:blipFill>
        <p:spPr>
          <a:xfrm>
            <a:off x="11804515" y="9347062"/>
            <a:ext cx="4416911" cy="93993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6" name="TextBox 26"/>
          <p:cNvSpPr txBox="1"/>
          <p:nvPr/>
        </p:nvSpPr>
        <p:spPr>
          <a:xfrm>
            <a:off x="8346672" y="3903326"/>
            <a:ext cx="7529158" cy="4006851"/>
          </a:xfrm>
          <a:prstGeom prst="rect">
            <a:avLst/>
          </a:prstGeom>
        </p:spPr>
        <p:txBody>
          <a:bodyPr lIns="0" tIns="0" rIns="0" bIns="0" rtlCol="0" anchor="t">
            <a:spAutoFit/>
          </a:bodyPr>
          <a:lstStyle/>
          <a:p>
            <a:pPr marL="539748" lvl="1" indent="-269874" algn="just">
              <a:lnSpc>
                <a:spcPts val="4524"/>
              </a:lnSpc>
              <a:buFont typeface="Arial"/>
              <a:buChar char="•"/>
            </a:pPr>
            <a:r>
              <a:rPr lang="en-US" sz="2499">
                <a:solidFill>
                  <a:srgbClr val="000000"/>
                </a:solidFill>
                <a:latin typeface="Arial Bold"/>
              </a:rPr>
              <a:t>Visión Global y Estratégica de la gestión de personas.</a:t>
            </a:r>
          </a:p>
          <a:p>
            <a:pPr marL="539748" lvl="1" indent="-269874" algn="just">
              <a:lnSpc>
                <a:spcPts val="4524"/>
              </a:lnSpc>
              <a:buFont typeface="Arial"/>
              <a:buChar char="•"/>
            </a:pPr>
            <a:r>
              <a:rPr lang="en-US" sz="2499">
                <a:solidFill>
                  <a:srgbClr val="000000"/>
                </a:solidFill>
                <a:latin typeface="Arial Bold"/>
              </a:rPr>
              <a:t>Modelos organizativos, comunicación interna.</a:t>
            </a:r>
          </a:p>
          <a:p>
            <a:pPr marL="539748" lvl="1" indent="-269874" algn="just">
              <a:lnSpc>
                <a:spcPts val="4524"/>
              </a:lnSpc>
              <a:buFont typeface="Arial"/>
              <a:buChar char="•"/>
            </a:pPr>
            <a:r>
              <a:rPr lang="en-US" sz="2499">
                <a:solidFill>
                  <a:srgbClr val="000000"/>
                </a:solidFill>
                <a:latin typeface="Arial Bold"/>
              </a:rPr>
              <a:t>Cultura organizacional. Gestión del miedo al cambio.</a:t>
            </a:r>
          </a:p>
          <a:p>
            <a:pPr marL="539748" lvl="1" indent="-269874" algn="just">
              <a:lnSpc>
                <a:spcPts val="4524"/>
              </a:lnSpc>
              <a:buFont typeface="Arial"/>
              <a:buChar char="•"/>
            </a:pPr>
            <a:r>
              <a:rPr lang="en-US" sz="2499">
                <a:solidFill>
                  <a:srgbClr val="000000"/>
                </a:solidFill>
                <a:latin typeface="Arial Bold"/>
              </a:rPr>
              <a:t>Talento- identificación de necesidades, capacitación. “internal early adopters”.</a:t>
            </a:r>
          </a:p>
        </p:txBody>
      </p:sp>
      <p:sp>
        <p:nvSpPr>
          <p:cNvPr id="27" name="TextBox 27"/>
          <p:cNvSpPr txBox="1"/>
          <p:nvPr/>
        </p:nvSpPr>
        <p:spPr>
          <a:xfrm>
            <a:off x="9642521" y="2847442"/>
            <a:ext cx="4937460" cy="673100"/>
          </a:xfrm>
          <a:prstGeom prst="rect">
            <a:avLst/>
          </a:prstGeom>
        </p:spPr>
        <p:txBody>
          <a:bodyPr lIns="0" tIns="0" rIns="0" bIns="0" rtlCol="0" anchor="t">
            <a:spAutoFit/>
          </a:bodyPr>
          <a:lstStyle/>
          <a:p>
            <a:pPr algn="ctr">
              <a:lnSpc>
                <a:spcPts val="4900"/>
              </a:lnSpc>
            </a:pPr>
            <a:r>
              <a:rPr lang="en-US" sz="3500">
                <a:solidFill>
                  <a:srgbClr val="000000"/>
                </a:solidFill>
                <a:latin typeface="Arial Bold"/>
              </a:rPr>
              <a:t>Contenidos</a:t>
            </a:r>
          </a:p>
        </p:txBody>
      </p:sp>
      <p:grpSp>
        <p:nvGrpSpPr>
          <p:cNvPr id="28" name="Group 28"/>
          <p:cNvGrpSpPr/>
          <p:nvPr/>
        </p:nvGrpSpPr>
        <p:grpSpPr>
          <a:xfrm>
            <a:off x="2531175" y="3172020"/>
            <a:ext cx="5322856" cy="5322856"/>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alpha val="56863"/>
              </a:srgbClr>
            </a:solidFill>
          </p:spPr>
        </p:sp>
        <p:sp>
          <p:nvSpPr>
            <p:cNvPr id="30" name="TextBox 30"/>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grpSp>
        <p:nvGrpSpPr>
          <p:cNvPr id="31" name="Group 31"/>
          <p:cNvGrpSpPr>
            <a:grpSpLocks noChangeAspect="1"/>
          </p:cNvGrpSpPr>
          <p:nvPr/>
        </p:nvGrpSpPr>
        <p:grpSpPr>
          <a:xfrm>
            <a:off x="2723873" y="3364728"/>
            <a:ext cx="4937460" cy="4937440"/>
            <a:chOff x="0" y="0"/>
            <a:chExt cx="6350000" cy="6349975"/>
          </a:xfrm>
        </p:grpSpPr>
        <p:sp>
          <p:nvSpPr>
            <p:cNvPr id="32" name="Freeform 3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9262" r="-8943" b="-18205"/>
              </a:stretch>
            </a:blipFill>
          </p:spPr>
        </p:sp>
      </p:grpSp>
      <p:pic>
        <p:nvPicPr>
          <p:cNvPr id="33" name="Picture 33"/>
          <p:cNvPicPr>
            <a:picLocks noChangeAspect="1"/>
          </p:cNvPicPr>
          <p:nvPr/>
        </p:nvPicPr>
        <p:blipFill>
          <a:blip r:embed="rId18">
            <a:alphaModFix amt="44999"/>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531175" y="1691622"/>
            <a:ext cx="9273341" cy="637542"/>
          </a:xfrm>
          <a:prstGeom prst="rect">
            <a:avLst/>
          </a:prstGeom>
        </p:spPr>
      </p:pic>
      <p:sp>
        <p:nvSpPr>
          <p:cNvPr id="34" name="TextBox 34"/>
          <p:cNvSpPr txBox="1"/>
          <p:nvPr/>
        </p:nvSpPr>
        <p:spPr>
          <a:xfrm>
            <a:off x="1832384" y="1590370"/>
            <a:ext cx="10650175"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Clear Sans Bold"/>
              </a:rPr>
              <a:t>1.4 Gestión del cambio y cultura.</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D4519195-8873-A47E-DCBA-8F8AAA58F873}"/>
              </a:ext>
            </a:extLst>
          </p:cNvPr>
          <p:cNvSpPr txBox="1"/>
          <p:nvPr/>
        </p:nvSpPr>
        <p:spPr>
          <a:xfrm>
            <a:off x="2077876" y="1386178"/>
            <a:ext cx="13642033" cy="2677656"/>
          </a:xfrm>
          <a:prstGeom prst="rect">
            <a:avLst/>
          </a:prstGeom>
          <a:noFill/>
        </p:spPr>
        <p:txBody>
          <a:bodyPr wrap="square">
            <a:spAutoFit/>
          </a:bodyPr>
          <a:lstStyle/>
          <a:p>
            <a:pPr algn="just"/>
            <a:endParaRPr lang="es-ES" sz="3200" dirty="0">
              <a:solidFill>
                <a:srgbClr val="F776B8"/>
              </a:solidFill>
              <a:effectLst/>
              <a:latin typeface="YAFcfoaHu-s 0"/>
            </a:endParaRPr>
          </a:p>
          <a:p>
            <a:pPr algn="just"/>
            <a:r>
              <a:rPr lang="es-ES" sz="3200" b="1" i="0" u="none" strike="noStrike" dirty="0">
                <a:solidFill>
                  <a:srgbClr val="CFABFE"/>
                </a:solidFill>
                <a:effectLst/>
                <a:latin typeface="YAFcfoaHu-s 0"/>
              </a:rPr>
              <a:t>Visión Global y Estratégica de la gestión de personas.</a:t>
            </a:r>
          </a:p>
          <a:p>
            <a:pPr algn="just"/>
            <a:endParaRPr lang="es-ES" sz="3200" dirty="0">
              <a:solidFill>
                <a:srgbClr val="CFABFE"/>
              </a:solidFill>
              <a:effectLst/>
              <a:latin typeface="YAFcfoaHu-s 0"/>
            </a:endParaRPr>
          </a:p>
          <a:p>
            <a:r>
              <a:rPr lang="es-ES" sz="2400" b="0" i="0" u="none" strike="noStrike" dirty="0">
                <a:solidFill>
                  <a:srgbClr val="000000"/>
                </a:solidFill>
                <a:effectLst/>
                <a:latin typeface="YAFcfoaHu-s 0"/>
              </a:rPr>
              <a:t>La gestión global y estratégica de la gestión de personas es un enfoque que busca alinear los objetivos de la empresa con los objetivos de los empleados. Esto se logra mediante la implementación de políticas y prácticas que fomentan el desarrollo y la motivación de los empleados. </a:t>
            </a:r>
            <a:endParaRPr lang="es-ES" sz="2400" dirty="0">
              <a:solidFill>
                <a:srgbClr val="F776B8"/>
              </a:solidFill>
              <a:effectLst/>
              <a:latin typeface="YAFcfoaHu-s 0"/>
            </a:endParaRPr>
          </a:p>
        </p:txBody>
      </p:sp>
      <p:pic>
        <p:nvPicPr>
          <p:cNvPr id="26626" name="Picture 2" descr="El papel del psicólogo en la Gestión de Personas – Blog de Ximo Salas  Marketing y Recursos Humanos">
            <a:extLst>
              <a:ext uri="{FF2B5EF4-FFF2-40B4-BE49-F238E27FC236}">
                <a16:creationId xmlns:a16="http://schemas.microsoft.com/office/drawing/2014/main" id="{D74BE041-77C0-4E93-B0BF-2E8689D8C80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36788" y="5072343"/>
            <a:ext cx="10014423" cy="4289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179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5442DDD7-87E8-3E80-8E24-2BBE699F9831}"/>
              </a:ext>
            </a:extLst>
          </p:cNvPr>
          <p:cNvSpPr txBox="1"/>
          <p:nvPr/>
        </p:nvSpPr>
        <p:spPr>
          <a:xfrm>
            <a:off x="2165168" y="1851915"/>
            <a:ext cx="9054925" cy="6740307"/>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CFABFE"/>
                </a:solidFill>
                <a:effectLst/>
              </a:rPr>
              <a:t>Alineación con la estrategia de la organización:</a:t>
            </a:r>
            <a:r>
              <a:rPr lang="es-ES" sz="2400" b="0" i="0" u="none" strike="noStrike" dirty="0">
                <a:solidFill>
                  <a:srgbClr val="000000"/>
                </a:solidFill>
                <a:effectLst/>
              </a:rPr>
              <a:t> La gestión de personas debe estar en línea con la misión y la visión de la empresa. Por ejemplo, si una empresa quiere ser líder en innovación, deberá desarrollar políticas de RR.HH. que atraigan y retengan a personas creativas y con habilidades innovadoras.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CFABFE"/>
                </a:solidFill>
                <a:effectLst/>
              </a:rPr>
              <a:t>Planificación de la fuerza laboral:</a:t>
            </a:r>
            <a:r>
              <a:rPr lang="es-ES" sz="2400" b="0" i="0" u="none" strike="noStrike" dirty="0">
                <a:solidFill>
                  <a:srgbClr val="000000"/>
                </a:solidFill>
                <a:effectLst/>
              </a:rPr>
              <a:t> Las empresas necesitan tener la cantidad y tipo correctos de personas para llevar a cabo su estrategia. Esto puede implicar la contratación, la formación, la promoción interna, y otras tácticas.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CFABFE"/>
                </a:solidFill>
                <a:effectLst/>
              </a:rPr>
              <a:t>Desarrollo y retención del talento:</a:t>
            </a:r>
            <a:r>
              <a:rPr lang="es-ES" sz="2400" b="0" i="0" u="none" strike="noStrike" dirty="0">
                <a:solidFill>
                  <a:srgbClr val="000000"/>
                </a:solidFill>
                <a:effectLst/>
              </a:rPr>
              <a:t> La gestión de personas debe requerir en el desarrollo de los empleados para que puedan realizar su trabajo de la mejor manera posible y continuar creciendo en sus roles. La retención del talento también es importante, ya que la pérdida de empleados clave puede ser costosa y perjudicial para la estrategia de la empresa.</a:t>
            </a:r>
          </a:p>
          <a:p>
            <a:pPr algn="just"/>
            <a:endParaRPr lang="es-ES" sz="2400" dirty="0"/>
          </a:p>
        </p:txBody>
      </p:sp>
      <p:pic>
        <p:nvPicPr>
          <p:cNvPr id="27650" name="Picture 2" descr="Desarrollo web marketing digital diseño web, personas dibujos animados,  diseño web, Servicio, relaciones públicas png | PNGWing">
            <a:extLst>
              <a:ext uri="{FF2B5EF4-FFF2-40B4-BE49-F238E27FC236}">
                <a16:creationId xmlns:a16="http://schemas.microsoft.com/office/drawing/2014/main" id="{335A85C8-7CDF-BECA-ED2E-68EFA11BC11D}"/>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06045" y="2878858"/>
            <a:ext cx="7622523" cy="4971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213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D8DD2EDA-DF6F-EC0B-2FF0-532247A3443E}"/>
              </a:ext>
            </a:extLst>
          </p:cNvPr>
          <p:cNvSpPr txBox="1"/>
          <p:nvPr/>
        </p:nvSpPr>
        <p:spPr>
          <a:xfrm>
            <a:off x="2209800" y="2059302"/>
            <a:ext cx="7952969" cy="193899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srgbClr val="CFABFE"/>
                </a:solidFill>
                <a:effectLst/>
                <a:uLnTx/>
                <a:uFillTx/>
                <a:latin typeface="Calibri"/>
                <a:ea typeface="+mn-ea"/>
                <a:cs typeface="+mn-cs"/>
              </a:rPr>
              <a:t>Evaluación del rendimiento: </a:t>
            </a:r>
            <a:r>
              <a:rPr kumimoji="0" lang="es-ES" sz="2400" b="0" i="0" u="none" strike="noStrike" kern="1200" cap="none" spc="0" normalizeH="0" baseline="0" noProof="0" dirty="0">
                <a:ln>
                  <a:noFill/>
                </a:ln>
                <a:solidFill>
                  <a:srgbClr val="000000"/>
                </a:solidFill>
                <a:effectLst/>
                <a:uLnTx/>
                <a:uFillTx/>
                <a:latin typeface="Calibri"/>
                <a:ea typeface="+mn-ea"/>
                <a:cs typeface="+mn-cs"/>
              </a:rPr>
              <a:t>Las empresas deben tener sistemas para evaluar el rendimiento de sus empleados y asegurarse de que están cumpliendo con los estándares requeridos. Esto puede implicar la retroalimentación regular, las revisiones de rendimiento y otros sistemas de evaluación.</a:t>
            </a:r>
            <a:endParaRPr kumimoji="0" lang="es-E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CuadroTexto 28">
            <a:extLst>
              <a:ext uri="{FF2B5EF4-FFF2-40B4-BE49-F238E27FC236}">
                <a16:creationId xmlns:a16="http://schemas.microsoft.com/office/drawing/2014/main" id="{DD1EFD5F-0E4C-4074-15A8-24BA93444B82}"/>
              </a:ext>
            </a:extLst>
          </p:cNvPr>
          <p:cNvSpPr txBox="1"/>
          <p:nvPr/>
        </p:nvSpPr>
        <p:spPr>
          <a:xfrm>
            <a:off x="2077877" y="4205200"/>
            <a:ext cx="8084892" cy="4154984"/>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CFABFE"/>
                </a:solidFill>
                <a:effectLst/>
              </a:rPr>
              <a:t>Compensación y beneficios:</a:t>
            </a:r>
            <a:r>
              <a:rPr lang="es-ES" sz="2400" b="0" i="0" u="none" strike="noStrike" dirty="0">
                <a:solidFill>
                  <a:srgbClr val="000000"/>
                </a:solidFill>
                <a:effectLst/>
              </a:rPr>
              <a:t> La compensación justa y competitiva, así como los beneficios adecuados, son importantes para atraer y retener a los empleados. Estos deben ser considerados en el contexto de la estrategia global de la empresa.</a:t>
            </a:r>
            <a:endParaRPr lang="es-ES" sz="2400" dirty="0"/>
          </a:p>
          <a:p>
            <a:pPr algn="just">
              <a:buFont typeface="Arial" panose="020B0604020202020204" pitchFamily="34" charset="0"/>
              <a:buChar char="•"/>
            </a:pPr>
            <a:r>
              <a:rPr lang="es-ES" sz="2400" b="1" i="0" u="none" strike="noStrike" dirty="0">
                <a:solidFill>
                  <a:srgbClr val="CFABFE"/>
                </a:solidFill>
                <a:effectLst/>
              </a:rPr>
              <a:t>Gestión del cambio:</a:t>
            </a:r>
            <a:r>
              <a:rPr lang="es-ES" sz="2400" b="0" i="0" u="none" strike="noStrike" dirty="0">
                <a:solidFill>
                  <a:srgbClr val="000000"/>
                </a:solidFill>
                <a:effectLst/>
              </a:rPr>
              <a:t> Las empresas están en constante cambio y evolución, y la gestión de personas debe ser capaz de manejar y facilitar estos cambios. Esto puede implicar la gestión del cambio organizacional, la formación en nuevas habilidades, y la gestión de la resistencia al cambio, de esto hablaremos más adelante en este mismo tema. </a:t>
            </a:r>
            <a:endParaRPr lang="es-ES" sz="2400" dirty="0"/>
          </a:p>
        </p:txBody>
      </p:sp>
      <p:pic>
        <p:nvPicPr>
          <p:cNvPr id="28680" name="Picture 8" descr="35,430 imágenes de Adaptacion - Imágenes, fotos y vectores de stock |  Shutterstock">
            <a:extLst>
              <a:ext uri="{FF2B5EF4-FFF2-40B4-BE49-F238E27FC236}">
                <a16:creationId xmlns:a16="http://schemas.microsoft.com/office/drawing/2014/main" id="{9E4B61EC-BFBD-C2BB-F222-927D4303C40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8465"/>
          <a:stretch/>
        </p:blipFill>
        <p:spPr bwMode="auto">
          <a:xfrm>
            <a:off x="10284572" y="3151286"/>
            <a:ext cx="6124021" cy="428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743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43000" y="939937"/>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B02D6DA5-8974-E684-DCF0-DF2204393A5D}"/>
              </a:ext>
            </a:extLst>
          </p:cNvPr>
          <p:cNvSpPr txBox="1"/>
          <p:nvPr/>
        </p:nvSpPr>
        <p:spPr>
          <a:xfrm>
            <a:off x="2077876" y="1436029"/>
            <a:ext cx="14000323" cy="1077218"/>
          </a:xfrm>
          <a:prstGeom prst="rect">
            <a:avLst/>
          </a:prstGeom>
          <a:noFill/>
        </p:spPr>
        <p:txBody>
          <a:bodyPr wrap="square">
            <a:spAutoFit/>
          </a:bodyPr>
          <a:lstStyle/>
          <a:p>
            <a:pPr algn="just"/>
            <a:r>
              <a:rPr lang="es-ES" sz="3200" b="1" i="0" u="none" strike="noStrike" dirty="0">
                <a:solidFill>
                  <a:srgbClr val="CFABFE"/>
                </a:solidFill>
                <a:effectLst/>
                <a:latin typeface="YAFcfoaHu-s 0"/>
              </a:rPr>
              <a:t>Modelos organizativos, comunicación interna.</a:t>
            </a:r>
          </a:p>
          <a:p>
            <a:pPr algn="just"/>
            <a:endParaRPr lang="es-ES" sz="3200" dirty="0">
              <a:solidFill>
                <a:srgbClr val="F776B8"/>
              </a:solidFill>
              <a:effectLst/>
              <a:latin typeface="YAFcfoaHu-s 0"/>
            </a:endParaRPr>
          </a:p>
        </p:txBody>
      </p:sp>
      <p:sp>
        <p:nvSpPr>
          <p:cNvPr id="29" name="CuadroTexto 28">
            <a:extLst>
              <a:ext uri="{FF2B5EF4-FFF2-40B4-BE49-F238E27FC236}">
                <a16:creationId xmlns:a16="http://schemas.microsoft.com/office/drawing/2014/main" id="{F18838AF-B659-7FA3-4D21-0EF7C1B7D202}"/>
              </a:ext>
            </a:extLst>
          </p:cNvPr>
          <p:cNvSpPr txBox="1"/>
          <p:nvPr/>
        </p:nvSpPr>
        <p:spPr>
          <a:xfrm>
            <a:off x="2111214" y="6386622"/>
            <a:ext cx="13797953" cy="230832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000000"/>
                </a:solidFill>
                <a:effectLst/>
                <a:uLnTx/>
                <a:uFillTx/>
                <a:latin typeface="YAFcfoaHu-s 0"/>
                <a:ea typeface="+mn-ea"/>
                <a:cs typeface="+mn-cs"/>
              </a:rPr>
              <a:t>Un modelo jerárquico</a:t>
            </a:r>
            <a:r>
              <a:rPr kumimoji="0" lang="es-ES" sz="2400" b="0" i="0" u="none" strike="noStrike" kern="1200" cap="none" spc="0" normalizeH="0" baseline="0" noProof="0" dirty="0">
                <a:ln>
                  <a:noFill/>
                </a:ln>
                <a:solidFill>
                  <a:srgbClr val="000000"/>
                </a:solidFill>
                <a:effectLst/>
                <a:uLnTx/>
                <a:uFillTx/>
                <a:latin typeface="YAFcfoaHu-s 0"/>
                <a:ea typeface="+mn-ea"/>
                <a:cs typeface="+mn-cs"/>
              </a:rPr>
              <a:t> es un tipo de estructura organizativa donde cada entidad en la organización, excepto una, está subordinada a una única entidad. Esto se representa generalmente en forma de pirámide o de árbol. En este tipo de modelo, las entidades están organizadas en diferentes "niveles" con una entidad principal en la cima. Las empresas a menudo tienen una estructura jerárquica con un CEO en la cima, luego los vicepresidentes, luego los gerentes, y así sucesivamente. Cada persona en la organización tiene un superior directo y, excepto los empleados de nivel básico, tiene subordinados.</a:t>
            </a:r>
            <a:endParaRPr kumimoji="0" lang="es-ES" sz="2400" b="0" i="0" u="none" strike="noStrike" kern="1200" cap="none" spc="0" normalizeH="0" baseline="0" noProof="0" dirty="0">
              <a:ln>
                <a:noFill/>
              </a:ln>
              <a:solidFill>
                <a:srgbClr val="F776B8"/>
              </a:solidFill>
              <a:effectLst/>
              <a:uLnTx/>
              <a:uFillTx/>
              <a:latin typeface="YAFcfoaHu-s 0"/>
              <a:ea typeface="+mn-ea"/>
              <a:cs typeface="+mn-cs"/>
            </a:endParaRPr>
          </a:p>
        </p:txBody>
      </p:sp>
      <p:pic>
        <p:nvPicPr>
          <p:cNvPr id="29698" name="Picture 2" descr="2.2 Estructura Organizacional - Gestión Empresarial BI">
            <a:extLst>
              <a:ext uri="{FF2B5EF4-FFF2-40B4-BE49-F238E27FC236}">
                <a16:creationId xmlns:a16="http://schemas.microsoft.com/office/drawing/2014/main" id="{F8814B04-2032-025F-1625-1B9F9526AE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88671" y="2125428"/>
            <a:ext cx="4459389" cy="426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010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1A64BE5F-910D-687C-8EFD-2A28E8584AB3}"/>
              </a:ext>
            </a:extLst>
          </p:cNvPr>
          <p:cNvSpPr txBox="1"/>
          <p:nvPr/>
        </p:nvSpPr>
        <p:spPr>
          <a:xfrm>
            <a:off x="2325139" y="6653230"/>
            <a:ext cx="11147910" cy="1938992"/>
          </a:xfrm>
          <a:prstGeom prst="rect">
            <a:avLst/>
          </a:prstGeom>
          <a:noFill/>
        </p:spPr>
        <p:txBody>
          <a:bodyPr wrap="square">
            <a:spAutoFit/>
          </a:bodyPr>
          <a:lstStyle/>
          <a:p>
            <a:pPr algn="just"/>
            <a:r>
              <a:rPr lang="es-ES" sz="2400" b="1" i="0" u="none" strike="noStrike" dirty="0">
                <a:solidFill>
                  <a:srgbClr val="000000"/>
                </a:solidFill>
                <a:effectLst/>
              </a:rPr>
              <a:t>El modelo funcional:</a:t>
            </a:r>
            <a:r>
              <a:rPr lang="es-ES" sz="2400" b="0" i="0" u="none" strike="noStrike" dirty="0">
                <a:solidFill>
                  <a:srgbClr val="000000"/>
                </a:solidFill>
                <a:effectLst/>
              </a:rPr>
              <a:t> en una empresa es el tipo de estructura organizacional que se basa en la especialización o división del trabajo por áreas o funciones. Por ejemplo, una empresa puede tener departamentos de producción, marketing, finanzas, recursos humanos, etc. Cada departamento está formado por personas que tienen conocimientos y habilidades específicas sobre esa función.</a:t>
            </a:r>
            <a:endParaRPr lang="es-ES" sz="2400" dirty="0"/>
          </a:p>
        </p:txBody>
      </p:sp>
      <p:pic>
        <p:nvPicPr>
          <p:cNvPr id="30724" name="Picture 4" descr="Los diferentes tipos de estructuras organizativas de una empresa">
            <a:extLst>
              <a:ext uri="{FF2B5EF4-FFF2-40B4-BE49-F238E27FC236}">
                <a16:creationId xmlns:a16="http://schemas.microsoft.com/office/drawing/2014/main" id="{E4309748-2838-74C0-CC28-3DAEF0F0380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0000" b="16666"/>
          <a:stretch/>
        </p:blipFill>
        <p:spPr bwMode="auto">
          <a:xfrm>
            <a:off x="4088932" y="1843849"/>
            <a:ext cx="9525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15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77" r="11087" b="22929"/>
          <a:stretch>
            <a:fillRect/>
          </a:stretch>
        </p:blipFill>
        <p:spPr>
          <a:xfrm>
            <a:off x="0" y="0"/>
            <a:ext cx="18288000" cy="10287000"/>
          </a:xfrm>
          <a:prstGeom prst="rect">
            <a:avLst/>
          </a:prstGeom>
        </p:spPr>
      </p:pic>
      <p:sp>
        <p:nvSpPr>
          <p:cNvPr id="3" name="TextBox 3"/>
          <p:cNvSpPr txBox="1"/>
          <p:nvPr/>
        </p:nvSpPr>
        <p:spPr>
          <a:xfrm>
            <a:off x="2712436" y="3279140"/>
            <a:ext cx="13052367" cy="3376294"/>
          </a:xfrm>
          <a:prstGeom prst="rect">
            <a:avLst/>
          </a:prstGeom>
        </p:spPr>
        <p:txBody>
          <a:bodyPr lIns="0" tIns="0" rIns="0" bIns="0" rtlCol="0" anchor="t">
            <a:spAutoFit/>
          </a:bodyPr>
          <a:lstStyle/>
          <a:p>
            <a:pPr algn="ctr">
              <a:lnSpc>
                <a:spcPts val="12880"/>
              </a:lnSpc>
            </a:pPr>
            <a:r>
              <a:rPr lang="en-US" sz="9200">
                <a:solidFill>
                  <a:srgbClr val="FFFFFF"/>
                </a:solidFill>
                <a:latin typeface="Arial Bold"/>
              </a:rPr>
              <a:t> Transformación Digital de la Pyme.</a:t>
            </a:r>
          </a:p>
        </p:txBody>
      </p:sp>
      <p:grpSp>
        <p:nvGrpSpPr>
          <p:cNvPr id="4" name="Group 4"/>
          <p:cNvGrpSpPr/>
          <p:nvPr/>
        </p:nvGrpSpPr>
        <p:grpSpPr>
          <a:xfrm>
            <a:off x="-373664" y="-2035447"/>
            <a:ext cx="20464074" cy="3086100"/>
            <a:chOff x="0" y="0"/>
            <a:chExt cx="5389715" cy="812800"/>
          </a:xfrm>
        </p:grpSpPr>
        <p:sp>
          <p:nvSpPr>
            <p:cNvPr id="5" name="Freeform 5"/>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6" name="TextBox 6"/>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srcRect t="3384" b="85793"/>
          <a:stretch>
            <a:fillRect/>
          </a:stretch>
        </p:blipFill>
        <p:spPr>
          <a:xfrm>
            <a:off x="221782" y="0"/>
            <a:ext cx="17259300" cy="1050653"/>
          </a:xfrm>
          <a:prstGeom prst="rect">
            <a:avLst/>
          </a:prstGeom>
        </p:spPr>
      </p:pic>
      <p:grpSp>
        <p:nvGrpSpPr>
          <p:cNvPr id="8" name="Group 8"/>
          <p:cNvGrpSpPr/>
          <p:nvPr/>
        </p:nvGrpSpPr>
        <p:grpSpPr>
          <a:xfrm>
            <a:off x="-1088037" y="9236710"/>
            <a:ext cx="20464074" cy="3086100"/>
            <a:chOff x="0" y="0"/>
            <a:chExt cx="5389715" cy="812800"/>
          </a:xfrm>
        </p:grpSpPr>
        <p:sp>
          <p:nvSpPr>
            <p:cNvPr id="9" name="Freeform 9"/>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10" name="TextBox 10"/>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12" name="Picture 12"/>
          <p:cNvPicPr>
            <a:picLocks noChangeAspect="1"/>
          </p:cNvPicPr>
          <p:nvPr/>
        </p:nvPicPr>
        <p:blipFill>
          <a:blip r:embed="rId3"/>
          <a:srcRect l="68319" t="85057" b="2957"/>
          <a:stretch>
            <a:fillRect/>
          </a:stretch>
        </p:blipFill>
        <p:spPr>
          <a:xfrm>
            <a:off x="11804515" y="9347062"/>
            <a:ext cx="4416911" cy="93993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9FEAF332-69CC-528B-2E05-B0148F6CE0EB}"/>
              </a:ext>
            </a:extLst>
          </p:cNvPr>
          <p:cNvSpPr txBox="1"/>
          <p:nvPr/>
        </p:nvSpPr>
        <p:spPr>
          <a:xfrm>
            <a:off x="2117684" y="7101672"/>
            <a:ext cx="13409037" cy="1569660"/>
          </a:xfrm>
          <a:prstGeom prst="rect">
            <a:avLst/>
          </a:prstGeom>
          <a:noFill/>
        </p:spPr>
        <p:txBody>
          <a:bodyPr wrap="square">
            <a:spAutoFit/>
          </a:bodyPr>
          <a:lstStyle/>
          <a:p>
            <a:pPr algn="just"/>
            <a:r>
              <a:rPr lang="es-ES" sz="2400" b="1" i="0" u="none" strike="noStrike" dirty="0">
                <a:solidFill>
                  <a:srgbClr val="000000"/>
                </a:solidFill>
                <a:effectLst/>
              </a:rPr>
              <a:t>El modelo matricial</a:t>
            </a:r>
            <a:r>
              <a:rPr lang="es-ES" sz="2400" b="0" i="0" u="none" strike="noStrike" dirty="0">
                <a:solidFill>
                  <a:srgbClr val="000000"/>
                </a:solidFill>
                <a:effectLst/>
              </a:rPr>
              <a:t> en una empresa es un tipo de estructura organizacional que asigna a los miembros del equipo a proyectos o funciones específicas mientras se mantienen dentro de sus departamentos originales. Este tipo de estructura combina la agrupación funcional (por funciones como recursos humanos, finanzas, marketing, etc.) y la agrupación por proyectos o productos.</a:t>
            </a:r>
            <a:endParaRPr lang="es-ES" sz="2400" dirty="0"/>
          </a:p>
        </p:txBody>
      </p:sp>
      <p:sp>
        <p:nvSpPr>
          <p:cNvPr id="29" name="CuadroTexto 28">
            <a:extLst>
              <a:ext uri="{FF2B5EF4-FFF2-40B4-BE49-F238E27FC236}">
                <a16:creationId xmlns:a16="http://schemas.microsoft.com/office/drawing/2014/main" id="{E9E7D526-2098-717A-A10D-554905308829}"/>
              </a:ext>
            </a:extLst>
          </p:cNvPr>
          <p:cNvSpPr txBox="1"/>
          <p:nvPr/>
        </p:nvSpPr>
        <p:spPr>
          <a:xfrm>
            <a:off x="4572000" y="4958834"/>
            <a:ext cx="9144000" cy="369332"/>
          </a:xfrm>
          <a:prstGeom prst="rect">
            <a:avLst/>
          </a:prstGeom>
          <a:noFill/>
        </p:spPr>
        <p:txBody>
          <a:bodyPr wrap="square">
            <a:spAutoFit/>
          </a:bodyPr>
          <a:lstStyle/>
          <a:p>
            <a:endParaRPr lang="es-ES" dirty="0"/>
          </a:p>
        </p:txBody>
      </p:sp>
      <p:pic>
        <p:nvPicPr>
          <p:cNvPr id="31750" name="Picture 6" descr="Estructura organizacional ▷ Qué es, Ejemplos 【 2023 】">
            <a:extLst>
              <a:ext uri="{FF2B5EF4-FFF2-40B4-BE49-F238E27FC236}">
                <a16:creationId xmlns:a16="http://schemas.microsoft.com/office/drawing/2014/main" id="{4D86791B-0CF2-5199-EF78-EBDD9FD7645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0798" y="1773331"/>
            <a:ext cx="10526404" cy="473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283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6B41FA78-39A0-D5B9-66E5-74A490940435}"/>
              </a:ext>
            </a:extLst>
          </p:cNvPr>
          <p:cNvSpPr txBox="1"/>
          <p:nvPr/>
        </p:nvSpPr>
        <p:spPr>
          <a:xfrm>
            <a:off x="2393541" y="7212082"/>
            <a:ext cx="11355796" cy="1569660"/>
          </a:xfrm>
          <a:prstGeom prst="rect">
            <a:avLst/>
          </a:prstGeom>
          <a:noFill/>
        </p:spPr>
        <p:txBody>
          <a:bodyPr wrap="square">
            <a:spAutoFit/>
          </a:bodyPr>
          <a:lstStyle/>
          <a:p>
            <a:pPr algn="just"/>
            <a:r>
              <a:rPr lang="es-ES" sz="2400" b="1" i="0" u="none" strike="noStrike" dirty="0">
                <a:solidFill>
                  <a:srgbClr val="000000"/>
                </a:solidFill>
                <a:effectLst/>
              </a:rPr>
              <a:t>El modelo en red</a:t>
            </a:r>
            <a:r>
              <a:rPr lang="es-ES" sz="2400" b="0" i="0" u="none" strike="noStrike" dirty="0">
                <a:solidFill>
                  <a:srgbClr val="000000"/>
                </a:solidFill>
                <a:effectLst/>
              </a:rPr>
              <a:t> o estructura en red en una empresa, se refiere a un tipo de organización que se caracteriza por su naturaleza flexible y descentralizada. En lugar de seguir una jerarquía rígida o una estructura matricial, un modelo en red se asemeja más a una serie de puntos interconectados.</a:t>
            </a:r>
            <a:endParaRPr lang="es-ES" sz="2400" dirty="0"/>
          </a:p>
        </p:txBody>
      </p:sp>
      <p:pic>
        <p:nvPicPr>
          <p:cNvPr id="32770" name="Picture 2" descr="Herramienta de redes organizativas y sociales - IIC">
            <a:extLst>
              <a:ext uri="{FF2B5EF4-FFF2-40B4-BE49-F238E27FC236}">
                <a16:creationId xmlns:a16="http://schemas.microsoft.com/office/drawing/2014/main" id="{6BD41A73-40A9-FFCF-9720-7A8BFC61029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87868" y="1579588"/>
            <a:ext cx="5314118" cy="527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066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52185187-1BB0-6FB8-4BE7-DA5EB1D6A4ED}"/>
              </a:ext>
            </a:extLst>
          </p:cNvPr>
          <p:cNvSpPr txBox="1"/>
          <p:nvPr/>
        </p:nvSpPr>
        <p:spPr>
          <a:xfrm>
            <a:off x="1828919" y="1353791"/>
            <a:ext cx="14349831" cy="2923877"/>
          </a:xfrm>
          <a:prstGeom prst="rect">
            <a:avLst/>
          </a:prstGeom>
          <a:noFill/>
        </p:spPr>
        <p:txBody>
          <a:bodyPr wrap="square">
            <a:spAutoFit/>
          </a:bodyPr>
          <a:lstStyle/>
          <a:p>
            <a:pPr algn="just">
              <a:buFont typeface="Arial" panose="020B0604020202020204" pitchFamily="34" charset="0"/>
              <a:buChar char="•"/>
            </a:pPr>
            <a:r>
              <a:rPr lang="es-ES" sz="3200" b="1" i="0" u="none" strike="noStrike" dirty="0">
                <a:solidFill>
                  <a:srgbClr val="CFABFE"/>
                </a:solidFill>
                <a:effectLst/>
              </a:rPr>
              <a:t>Cultura organizacional. Gestión del miedo al cambio</a:t>
            </a:r>
          </a:p>
          <a:p>
            <a:pPr algn="just">
              <a:buFont typeface="Arial" panose="020B0604020202020204" pitchFamily="34" charset="0"/>
              <a:buChar char="•"/>
            </a:pPr>
            <a:endParaRPr lang="es-ES" sz="3200" dirty="0"/>
          </a:p>
          <a:p>
            <a:pPr algn="just"/>
            <a:r>
              <a:rPr lang="es-ES" sz="2400" b="0" i="0" u="none" strike="noStrike" dirty="0">
                <a:solidFill>
                  <a:srgbClr val="000000"/>
                </a:solidFill>
                <a:effectLst/>
                <a:latin typeface="YAFcfoaHu-s 0"/>
              </a:rPr>
              <a:t>La cultura organizacional es el conjunto de creencias, valores y prácticas compartidas que permiten a un grupo de personas enfocar todas sus actividades hacia una misma meta. Representa una ayuda para el cumplimiento de los objetivos de las entidades correspondientes. En otras palabras, la cultura organizacional es la personalidad de la organización, la que caracteriza su forma de ser y hacer las cosas y que tiene como base: sus valores, misión y visión</a:t>
            </a:r>
            <a:endParaRPr lang="es-ES" sz="2400" dirty="0">
              <a:solidFill>
                <a:srgbClr val="000000"/>
              </a:solidFill>
              <a:effectLst/>
              <a:latin typeface="YAFcfoaHu-s 0"/>
            </a:endParaRPr>
          </a:p>
        </p:txBody>
      </p:sp>
      <p:pic>
        <p:nvPicPr>
          <p:cNvPr id="33794" name="Picture 2" descr="Cultura organizacional: una estrategia de retención de talento">
            <a:extLst>
              <a:ext uri="{FF2B5EF4-FFF2-40B4-BE49-F238E27FC236}">
                <a16:creationId xmlns:a16="http://schemas.microsoft.com/office/drawing/2014/main" id="{8C315612-AC32-D6C1-6020-06CDF6F57AC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67487" y="4512115"/>
            <a:ext cx="13944600" cy="455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09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4FADDAE0-DFB3-C7EB-4547-8DF05A437A47}"/>
              </a:ext>
            </a:extLst>
          </p:cNvPr>
          <p:cNvSpPr txBox="1"/>
          <p:nvPr/>
        </p:nvSpPr>
        <p:spPr>
          <a:xfrm>
            <a:off x="7905996" y="1928767"/>
            <a:ext cx="7813914" cy="6740307"/>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000000"/>
                </a:solidFill>
                <a:effectLst/>
              </a:rPr>
              <a:t>Valores: </a:t>
            </a:r>
            <a:r>
              <a:rPr lang="es-ES" sz="2400" b="0" i="0" u="none" strike="noStrike" dirty="0">
                <a:solidFill>
                  <a:srgbClr val="000000"/>
                </a:solidFill>
                <a:effectLst/>
              </a:rPr>
              <a:t>Los valores son las creencias fundamentales que guían el comportamiento y las decisiones dentro de la organización. Los valores pueden ser explícitos (es decir, claramente articulados y comunicados) o implícitos (es decir, no expresados ​​abiertamente, pero se deducen a través del comportamiento y las decisiones).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Normas:</a:t>
            </a:r>
            <a:r>
              <a:rPr lang="es-ES" sz="2400" b="0" i="0" u="none" strike="noStrike" dirty="0">
                <a:solidFill>
                  <a:srgbClr val="000000"/>
                </a:solidFill>
                <a:effectLst/>
              </a:rPr>
              <a:t> Las normas son las reglas no escritas que dictan el comportamiento esperado y aceptable dentro de la organización. Pueden incluir prácticas de trabajo, protocolos de comunicación, expectativas de puntualidad, vestimenta, entre otros.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Costumbres</a:t>
            </a:r>
            <a:r>
              <a:rPr lang="es-ES" sz="2400" b="0" i="0" u="none" strike="noStrike" dirty="0">
                <a:solidFill>
                  <a:srgbClr val="000000"/>
                </a:solidFill>
                <a:effectLst/>
              </a:rPr>
              <a:t>: Las costumbres son las ceremonias y prácticas regulares que refuerzan los valores y normas de la organización. Pueden incluir reuniones de equipo, celebraciones de éxitos, reconocimientos, etc.</a:t>
            </a:r>
          </a:p>
          <a:p>
            <a:pPr>
              <a:buFont typeface="Arial" panose="020B0604020202020204" pitchFamily="34" charset="0"/>
              <a:buChar char="•"/>
            </a:pPr>
            <a:endParaRPr lang="es-ES" sz="2400" dirty="0"/>
          </a:p>
        </p:txBody>
      </p:sp>
      <p:pic>
        <p:nvPicPr>
          <p:cNvPr id="1026" name="Picture 2" descr="La cultura corporativa en la empresa | Blog de feedbalia">
            <a:extLst>
              <a:ext uri="{FF2B5EF4-FFF2-40B4-BE49-F238E27FC236}">
                <a16:creationId xmlns:a16="http://schemas.microsoft.com/office/drawing/2014/main" id="{04910488-5AEF-A655-8B09-C58054F2FC5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03129" y="3199426"/>
            <a:ext cx="6949580" cy="402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081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9CC2E999-2C81-83B6-4112-C5531A356608}"/>
              </a:ext>
            </a:extLst>
          </p:cNvPr>
          <p:cNvSpPr txBox="1"/>
          <p:nvPr/>
        </p:nvSpPr>
        <p:spPr>
          <a:xfrm>
            <a:off x="9076094" y="2949281"/>
            <a:ext cx="6629400" cy="452431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srgbClr val="000000"/>
                </a:solidFill>
                <a:effectLst/>
                <a:uLnTx/>
                <a:uFillTx/>
                <a:latin typeface="Calibri"/>
                <a:ea typeface="+mn-ea"/>
                <a:cs typeface="+mn-cs"/>
              </a:rPr>
              <a:t>Estructura y políticas :</a:t>
            </a:r>
            <a:r>
              <a:rPr kumimoji="0" lang="es-ES" sz="2400" b="0" i="0" u="none" strike="noStrike" kern="1200" cap="none" spc="0" normalizeH="0" baseline="0" noProof="0" dirty="0">
                <a:ln>
                  <a:noFill/>
                </a:ln>
                <a:solidFill>
                  <a:srgbClr val="000000"/>
                </a:solidFill>
                <a:effectLst/>
                <a:uLnTx/>
                <a:uFillTx/>
                <a:latin typeface="Calibri"/>
                <a:ea typeface="+mn-ea"/>
                <a:cs typeface="+mn-cs"/>
              </a:rPr>
              <a:t> Son las reglas formales y las jerarquías que definen cómo se organiza la empresa y cómo se toman las decisiones.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srgbClr val="000000"/>
                </a:solidFill>
                <a:effectLst/>
                <a:uLnTx/>
                <a:uFillTx/>
                <a:latin typeface="Calibri"/>
                <a:ea typeface="+mn-ea"/>
                <a:cs typeface="+mn-cs"/>
              </a:rPr>
              <a:t>Estilo de liderazgo </a:t>
            </a:r>
            <a:r>
              <a:rPr kumimoji="0" lang="es-ES" sz="2400" b="0" i="0" u="none" strike="noStrike" kern="1200" cap="none" spc="0" normalizeH="0" baseline="0" noProof="0" dirty="0">
                <a:ln>
                  <a:noFill/>
                </a:ln>
                <a:solidFill>
                  <a:srgbClr val="000000"/>
                </a:solidFill>
                <a:effectLst/>
                <a:uLnTx/>
                <a:uFillTx/>
                <a:latin typeface="Calibri"/>
                <a:ea typeface="+mn-ea"/>
                <a:cs typeface="+mn-cs"/>
              </a:rPr>
              <a:t>: Es la forma en que los líderes dirigen y gestionan a sus equipos, que puede influir en gran medida en la cultura de la organización.</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srgbClr val="000000"/>
                </a:solidFill>
                <a:effectLst/>
                <a:uLnTx/>
                <a:uFillTx/>
                <a:latin typeface="Calibri"/>
                <a:ea typeface="+mn-ea"/>
                <a:cs typeface="+mn-cs"/>
              </a:rPr>
              <a:t>Símbolos :</a:t>
            </a:r>
            <a:r>
              <a:rPr kumimoji="0" lang="es-ES" sz="2400" b="0" i="0" u="none" strike="noStrike" kern="1200" cap="none" spc="0" normalizeH="0" baseline="0" noProof="0" dirty="0">
                <a:ln>
                  <a:noFill/>
                </a:ln>
                <a:solidFill>
                  <a:srgbClr val="000000"/>
                </a:solidFill>
                <a:effectLst/>
                <a:uLnTx/>
                <a:uFillTx/>
                <a:latin typeface="Calibri"/>
                <a:ea typeface="+mn-ea"/>
                <a:cs typeface="+mn-cs"/>
              </a:rPr>
              <a:t> Son los objetos o comportamientos que representan algo significativo para la organización. Los símbolos pueden incluir logotipos, lemas, colores corporativos, etc.</a:t>
            </a:r>
            <a:endParaRPr kumimoji="0" lang="es-E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Valores de marca, empresa y equipo: ¿cómo distinguirlos? - Alicoach">
            <a:extLst>
              <a:ext uri="{FF2B5EF4-FFF2-40B4-BE49-F238E27FC236}">
                <a16:creationId xmlns:a16="http://schemas.microsoft.com/office/drawing/2014/main" id="{7AFD500B-E838-6207-6D28-8553FF5663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2608" y="2820092"/>
            <a:ext cx="4653715" cy="4804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390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5BBBC724-E11F-147D-7F9F-12AB7D85865E}"/>
              </a:ext>
            </a:extLst>
          </p:cNvPr>
          <p:cNvSpPr txBox="1"/>
          <p:nvPr/>
        </p:nvSpPr>
        <p:spPr>
          <a:xfrm>
            <a:off x="2180820" y="1129428"/>
            <a:ext cx="8326736" cy="8217634"/>
          </a:xfrm>
          <a:prstGeom prst="rect">
            <a:avLst/>
          </a:prstGeom>
          <a:noFill/>
        </p:spPr>
        <p:txBody>
          <a:bodyPr wrap="square">
            <a:spAutoFit/>
          </a:bodyPr>
          <a:lstStyle/>
          <a:p>
            <a:r>
              <a:rPr lang="es-ES" sz="3200" b="1" i="0" u="none" strike="noStrike" dirty="0">
                <a:solidFill>
                  <a:srgbClr val="CFABFE"/>
                </a:solidFill>
                <a:effectLst/>
                <a:latin typeface="YAFcfoaHu-s 0"/>
              </a:rPr>
              <a:t>Talento- Identificación de necesidades, capacitación "</a:t>
            </a:r>
            <a:r>
              <a:rPr lang="es-ES" sz="3200" b="1" i="0" u="none" strike="noStrike" dirty="0" err="1">
                <a:solidFill>
                  <a:srgbClr val="CFABFE"/>
                </a:solidFill>
                <a:effectLst/>
                <a:latin typeface="YAFcfoaHu-s 0"/>
              </a:rPr>
              <a:t>internal</a:t>
            </a:r>
            <a:r>
              <a:rPr lang="es-ES" sz="3200" b="1" i="0" u="none" strike="noStrike" dirty="0">
                <a:solidFill>
                  <a:srgbClr val="CFABFE"/>
                </a:solidFill>
                <a:effectLst/>
                <a:latin typeface="YAFcfoaHu-s 0"/>
              </a:rPr>
              <a:t> </a:t>
            </a:r>
            <a:r>
              <a:rPr lang="es-ES" sz="3200" b="1" i="0" u="none" strike="noStrike" dirty="0" err="1">
                <a:solidFill>
                  <a:srgbClr val="CFABFE"/>
                </a:solidFill>
                <a:effectLst/>
                <a:latin typeface="YAFcfoaHu-s 0"/>
              </a:rPr>
              <a:t>early</a:t>
            </a:r>
            <a:r>
              <a:rPr lang="es-ES" sz="3200" b="1" i="0" u="none" strike="noStrike" dirty="0">
                <a:solidFill>
                  <a:srgbClr val="CFABFE"/>
                </a:solidFill>
                <a:effectLst/>
                <a:latin typeface="YAFcfoaHu-s 0"/>
              </a:rPr>
              <a:t> </a:t>
            </a:r>
            <a:r>
              <a:rPr lang="es-ES" sz="3200" b="1" i="0" u="none" strike="noStrike" dirty="0" err="1">
                <a:solidFill>
                  <a:srgbClr val="CFABFE"/>
                </a:solidFill>
                <a:effectLst/>
                <a:latin typeface="YAFcfoaHu-s 0"/>
              </a:rPr>
              <a:t>adopters</a:t>
            </a:r>
            <a:r>
              <a:rPr lang="es-ES" sz="3200" b="1" i="0" u="none" strike="noStrike" dirty="0">
                <a:solidFill>
                  <a:srgbClr val="CFABFE"/>
                </a:solidFill>
                <a:effectLst/>
                <a:latin typeface="YAFcfoaHu-s 0"/>
              </a:rPr>
              <a:t>“</a:t>
            </a:r>
          </a:p>
          <a:p>
            <a:endParaRPr lang="es-ES" sz="3200" dirty="0">
              <a:solidFill>
                <a:srgbClr val="CFABFE"/>
              </a:solidFill>
              <a:effectLst/>
              <a:latin typeface="YAFcfoaHu-s 0"/>
            </a:endParaRPr>
          </a:p>
          <a:p>
            <a:pPr algn="just">
              <a:buFont typeface="Arial" panose="020B0604020202020204" pitchFamily="34" charset="0"/>
              <a:buChar char="•"/>
            </a:pPr>
            <a:r>
              <a:rPr lang="es-ES" sz="2400" b="1" i="0" u="none" strike="noStrike" dirty="0">
                <a:solidFill>
                  <a:srgbClr val="000000"/>
                </a:solidFill>
                <a:effectLst/>
              </a:rPr>
              <a:t>Atracción de talento: </a:t>
            </a:r>
            <a:r>
              <a:rPr lang="es-ES" sz="2400" b="0" i="0" u="none" strike="noStrike" dirty="0">
                <a:solidFill>
                  <a:srgbClr val="000000"/>
                </a:solidFill>
                <a:effectLst/>
              </a:rPr>
              <a:t>Incluye todas las actividades relacionadas con la búsqueda y contratación de nuevos empleados. Esto puede implicar la identificación de las habilidades y competencias necesarias para los roles, la creación de descripciones de trabajo atractivas, la implementación de estrategias de reclutamiento eficaz y la selección de candidatos que sean un buen ajuste para la organización.</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Desarrollo de talento: </a:t>
            </a:r>
            <a:r>
              <a:rPr lang="es-ES" sz="2400" b="0" i="0" u="none" strike="noStrike" dirty="0">
                <a:solidFill>
                  <a:srgbClr val="000000"/>
                </a:solidFill>
                <a:effectLst/>
              </a:rPr>
              <a:t>Una vez que los empleados han sido contratados, es importante invertir en su crecimiento y desarrollo. Esto puede implicar la formación en el trabajo, la formación continua, el coaching, la mentoría y las oportunidades de desarrollo de carrera.</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Gestión del rendimiento:</a:t>
            </a:r>
            <a:r>
              <a:rPr lang="es-ES" sz="2400" b="0" i="0" u="none" strike="noStrike" dirty="0">
                <a:solidFill>
                  <a:srgbClr val="000000"/>
                </a:solidFill>
                <a:effectLst/>
              </a:rPr>
              <a:t> Incluye el establecimiento de objetivos claros, la evaluación regular del rendimiento de los empleados y la retroalimentación constructiva para ayudar a los empleados a mejorar y crecer.</a:t>
            </a:r>
            <a:endParaRPr lang="es-ES" sz="2400" dirty="0"/>
          </a:p>
        </p:txBody>
      </p:sp>
      <p:pic>
        <p:nvPicPr>
          <p:cNvPr id="3076" name="Picture 4" descr="Talento Humano PNG Imágenes Transparentes - Pngtree">
            <a:extLst>
              <a:ext uri="{FF2B5EF4-FFF2-40B4-BE49-F238E27FC236}">
                <a16:creationId xmlns:a16="http://schemas.microsoft.com/office/drawing/2014/main" id="{E30437C2-5867-68FC-A987-A45ADFB7B3C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199855" y="2585942"/>
            <a:ext cx="6134100" cy="613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81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5F42A2DB-4FDB-4B49-4BA5-C521688BFC7E}"/>
              </a:ext>
            </a:extLst>
          </p:cNvPr>
          <p:cNvSpPr txBox="1"/>
          <p:nvPr/>
        </p:nvSpPr>
        <p:spPr>
          <a:xfrm>
            <a:off x="2000022" y="1801731"/>
            <a:ext cx="8585325" cy="6740307"/>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000000"/>
                </a:solidFill>
                <a:effectLst/>
              </a:rPr>
              <a:t>Retención de talento</a:t>
            </a:r>
            <a:r>
              <a:rPr lang="es-ES" sz="2400" b="0" i="0" u="none" strike="noStrike" dirty="0">
                <a:solidFill>
                  <a:srgbClr val="000000"/>
                </a:solidFill>
                <a:effectLst/>
              </a:rPr>
              <a:t>: Mantener a los empleados talentosos puede ser tan importante como atraerlos en primer lugar. Las estrategias de retención pueden incluir la oferta de salarios competitivos, beneficios atractivos, un entorno de trabajo </a:t>
            </a:r>
            <a:r>
              <a:rPr lang="es-ES" sz="2400" b="0" i="0" u="none" strike="noStrike" dirty="0" err="1">
                <a:solidFill>
                  <a:srgbClr val="000000"/>
                </a:solidFill>
                <a:effectLst/>
              </a:rPr>
              <a:t>positivo,oportunidades</a:t>
            </a:r>
            <a:r>
              <a:rPr lang="es-ES" sz="2400" b="0" i="0" u="none" strike="noStrike" dirty="0">
                <a:solidFill>
                  <a:srgbClr val="000000"/>
                </a:solidFill>
                <a:effectLst/>
              </a:rPr>
              <a:t> de desarrollo profesional y reconocimiento del rendimiento.</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Planificación de la sucesión</a:t>
            </a:r>
            <a:r>
              <a:rPr lang="es-ES" sz="2400" b="0" i="0" u="none" strike="noStrike" dirty="0">
                <a:solidFill>
                  <a:srgbClr val="000000"/>
                </a:solidFill>
                <a:effectLst/>
              </a:rPr>
              <a:t>: Implica identificar y preparar a los empleados con potencial para ocupar puestos clave en la organización en el futuro. La planificación de la sucesión ayuda a garantizar la continuidad del liderazgo y la preparación para cualquier eventualidad.</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Compromiso del empleado: </a:t>
            </a:r>
            <a:r>
              <a:rPr lang="es-ES" sz="2400" b="0" i="0" u="none" strike="noStrike" dirty="0">
                <a:solidFill>
                  <a:srgbClr val="000000"/>
                </a:solidFill>
                <a:effectLst/>
              </a:rPr>
              <a:t>Los empleados que están comprometidos son más probables a quedarse en la organización ya rendir al máximo. Las estrategias para aumentar el compromiso pueden incluir la mejora de la comunicación interna, la creación de un entorno de trabajo positivo y la implicación de los empleados en la toma de decisiones.</a:t>
            </a:r>
            <a:endParaRPr lang="es-ES" sz="2400" dirty="0"/>
          </a:p>
        </p:txBody>
      </p:sp>
      <p:pic>
        <p:nvPicPr>
          <p:cNvPr id="4098" name="Picture 2" descr="Retención de talento, un desafío latente para el 65% de las empresas en  México">
            <a:extLst>
              <a:ext uri="{FF2B5EF4-FFF2-40B4-BE49-F238E27FC236}">
                <a16:creationId xmlns:a16="http://schemas.microsoft.com/office/drawing/2014/main" id="{B4709ABD-BDDC-09DA-70F6-A8FA2B0A3D7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6200000">
            <a:off x="10032160" y="3249026"/>
            <a:ext cx="7217045" cy="37889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2960B557-6F41-86B1-4E8E-87DBC64D2200}"/>
              </a:ext>
            </a:extLst>
          </p:cNvPr>
          <p:cNvSpPr txBox="1"/>
          <p:nvPr/>
        </p:nvSpPr>
        <p:spPr>
          <a:xfrm>
            <a:off x="2360204" y="1552472"/>
            <a:ext cx="13641796" cy="2185214"/>
          </a:xfrm>
          <a:prstGeom prst="rect">
            <a:avLst/>
          </a:prstGeom>
          <a:noFill/>
        </p:spPr>
        <p:txBody>
          <a:bodyPr wrap="square">
            <a:spAutoFit/>
          </a:bodyPr>
          <a:lstStyle/>
          <a:p>
            <a:r>
              <a:rPr lang="es-ES" sz="3200" b="1" i="0" u="none" strike="noStrike" dirty="0">
                <a:solidFill>
                  <a:srgbClr val="000000"/>
                </a:solidFill>
                <a:effectLst/>
                <a:latin typeface="YAFcfoaHu-s 0"/>
              </a:rPr>
              <a:t>Identificación de necesidades</a:t>
            </a:r>
          </a:p>
          <a:p>
            <a:endParaRPr lang="es-ES" sz="3200" dirty="0">
              <a:solidFill>
                <a:srgbClr val="000000"/>
              </a:solidFill>
              <a:effectLst/>
              <a:latin typeface="YAFcfoaHu-s 0"/>
            </a:endParaRPr>
          </a:p>
          <a:p>
            <a:pPr algn="just"/>
            <a:r>
              <a:rPr lang="es-ES" sz="2400" b="0" i="0" u="none" strike="noStrike" dirty="0">
                <a:solidFill>
                  <a:srgbClr val="000000"/>
                </a:solidFill>
                <a:effectLst/>
                <a:latin typeface="YAFcfoaHu-s 0"/>
              </a:rPr>
              <a:t>La identificación de las necesidades internas en una empresa es un proceso crucial para asegurar que la organización funcione de manera eficiente y efectiva. Este proceso puede ayudar a la empresa a identificar áreas de mejora, desarrollar planes de acción y tomar decisiones informadas.</a:t>
            </a:r>
            <a:endParaRPr lang="es-ES" sz="2400" dirty="0">
              <a:solidFill>
                <a:srgbClr val="000000"/>
              </a:solidFill>
              <a:effectLst/>
              <a:latin typeface="YAFcfoaHu-s 0"/>
            </a:endParaRPr>
          </a:p>
        </p:txBody>
      </p:sp>
      <p:pic>
        <p:nvPicPr>
          <p:cNvPr id="5122" name="Picture 2" descr="Cómo diagnosticas las necesidades formativas de los empleados?">
            <a:extLst>
              <a:ext uri="{FF2B5EF4-FFF2-40B4-BE49-F238E27FC236}">
                <a16:creationId xmlns:a16="http://schemas.microsoft.com/office/drawing/2014/main" id="{DB5331B2-6255-D5C1-3F72-8F6B52A2812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73685" y="4315696"/>
            <a:ext cx="8229600" cy="443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029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36C86EBE-7AEB-F267-AF2C-39AAE0E62420}"/>
              </a:ext>
            </a:extLst>
          </p:cNvPr>
          <p:cNvSpPr txBox="1"/>
          <p:nvPr/>
        </p:nvSpPr>
        <p:spPr>
          <a:xfrm>
            <a:off x="7827729" y="2395283"/>
            <a:ext cx="8009814" cy="5632311"/>
          </a:xfrm>
          <a:prstGeom prst="rect">
            <a:avLst/>
          </a:prstGeom>
          <a:noFill/>
        </p:spPr>
        <p:txBody>
          <a:bodyPr wrap="square">
            <a:spAutoFit/>
          </a:bodyPr>
          <a:lstStyle/>
          <a:p>
            <a:pPr algn="just">
              <a:buFont typeface="Arial" panose="020B0604020202020204" pitchFamily="34" charset="0"/>
              <a:buChar char="•"/>
            </a:pPr>
            <a:r>
              <a:rPr lang="es-ES" sz="2400" b="1" i="0" u="none" strike="noStrike" dirty="0">
                <a:solidFill>
                  <a:srgbClr val="000000"/>
                </a:solidFill>
                <a:effectLst/>
              </a:rPr>
              <a:t>Encuestas a los empleados:</a:t>
            </a:r>
            <a:r>
              <a:rPr lang="es-ES" sz="2400" b="0" i="0" u="none" strike="noStrike" dirty="0">
                <a:solidFill>
                  <a:srgbClr val="000000"/>
                </a:solidFill>
                <a:effectLst/>
              </a:rPr>
              <a:t> Las encuestas pueden ser una herramienta efectiva para recoger información sobre las percepciones, ideas y preocupaciones de los empleados. Las encuestas pueden abordar una variedad de temas, como la satisfacción laboral, el compromiso, la formación y el desarrollo, y la comunicación interna.</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Reuniones de retroalimentación:</a:t>
            </a:r>
            <a:r>
              <a:rPr lang="es-ES" sz="2400" b="0" i="0" u="none" strike="noStrike" dirty="0">
                <a:solidFill>
                  <a:srgbClr val="000000"/>
                </a:solidFill>
                <a:effectLst/>
              </a:rPr>
              <a:t> Las reuniones regulares con los empleados pueden proporcionar una plataforma para que los empleados compartan sus ideas y preocupaciones. Estas reuniones pueden ser individuales o en grupo.</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Análisis de desempeño:</a:t>
            </a:r>
            <a:r>
              <a:rPr lang="es-ES" sz="2400" b="0" i="0" u="none" strike="noStrike" dirty="0">
                <a:solidFill>
                  <a:srgbClr val="000000"/>
                </a:solidFill>
                <a:effectLst/>
              </a:rPr>
              <a:t> La revisión del rendimiento individual y grupal puede ayudar a identificar las áreas en las que los empleados pueden necesitar más apoyo o formación.</a:t>
            </a:r>
            <a:endParaRPr lang="es-ES" sz="2400" dirty="0"/>
          </a:p>
        </p:txBody>
      </p:sp>
      <p:pic>
        <p:nvPicPr>
          <p:cNvPr id="6148" name="Picture 4" descr="Cómo crear una encuesta de satisfacción laboral (con ejemplos)">
            <a:extLst>
              <a:ext uri="{FF2B5EF4-FFF2-40B4-BE49-F238E27FC236}">
                <a16:creationId xmlns:a16="http://schemas.microsoft.com/office/drawing/2014/main" id="{32AF98B0-EDA9-4685-63E8-3498F758445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76088" y="2895806"/>
            <a:ext cx="5602853" cy="465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52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A6290B64-60BA-F76B-5A6F-387BC09CBB44}"/>
              </a:ext>
            </a:extLst>
          </p:cNvPr>
          <p:cNvSpPr txBox="1"/>
          <p:nvPr/>
        </p:nvSpPr>
        <p:spPr>
          <a:xfrm>
            <a:off x="2077877" y="1454353"/>
            <a:ext cx="9144000" cy="7478970"/>
          </a:xfrm>
          <a:prstGeom prst="rect">
            <a:avLst/>
          </a:prstGeom>
          <a:noFill/>
        </p:spPr>
        <p:txBody>
          <a:bodyPr wrap="square">
            <a:spAutoFit/>
          </a:bodyPr>
          <a:lstStyle/>
          <a:p>
            <a:pPr algn="just"/>
            <a:endParaRPr lang="es-ES" sz="2400" dirty="0">
              <a:solidFill>
                <a:srgbClr val="000000"/>
              </a:solidFill>
              <a:effectLst/>
              <a:latin typeface="YAFcfoaHu-s 0"/>
            </a:endParaRPr>
          </a:p>
          <a:p>
            <a:pPr algn="just">
              <a:buFont typeface="Arial" panose="020B0604020202020204" pitchFamily="34" charset="0"/>
              <a:buChar char="•"/>
            </a:pPr>
            <a:r>
              <a:rPr lang="es-ES" sz="2400" b="1" i="0" u="none" strike="noStrike" dirty="0">
                <a:solidFill>
                  <a:srgbClr val="000000"/>
                </a:solidFill>
                <a:effectLst/>
              </a:rPr>
              <a:t>Revisión de los informes de gestión:</a:t>
            </a:r>
            <a:r>
              <a:rPr lang="es-ES" sz="2400" b="0" i="0" u="none" strike="noStrike" dirty="0">
                <a:solidFill>
                  <a:srgbClr val="000000"/>
                </a:solidFill>
                <a:effectLst/>
              </a:rPr>
              <a:t> Los informes de gestión pueden proporcionar una visión general de cómo está funcionando la organización y pueden ayudar a identificar áreas que necesitan mejoras.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Entrevistas con los </a:t>
            </a:r>
            <a:r>
              <a:rPr lang="es-ES" sz="2400" b="1" i="0" u="none" strike="noStrike" dirty="0" err="1">
                <a:solidFill>
                  <a:srgbClr val="000000"/>
                </a:solidFill>
                <a:effectLst/>
              </a:rPr>
              <a:t>stakeholders</a:t>
            </a:r>
            <a:r>
              <a:rPr lang="es-ES" sz="2400" b="1" i="0" u="none" strike="noStrike" dirty="0">
                <a:solidFill>
                  <a:srgbClr val="000000"/>
                </a:solidFill>
                <a:effectLst/>
              </a:rPr>
              <a:t> ( todas las partes interesadas que pueden afectar o ser afectadas por las acciones y resultados de una empresa):</a:t>
            </a:r>
            <a:r>
              <a:rPr lang="es-ES" sz="2400" b="0" i="0" u="none" strike="noStrike" dirty="0">
                <a:solidFill>
                  <a:srgbClr val="000000"/>
                </a:solidFill>
                <a:effectLst/>
              </a:rPr>
              <a:t> Las entrevistas con los </a:t>
            </a:r>
            <a:r>
              <a:rPr lang="es-ES" sz="2400" b="0" i="0" u="none" strike="noStrike" dirty="0" err="1">
                <a:solidFill>
                  <a:srgbClr val="000000"/>
                </a:solidFill>
                <a:effectLst/>
              </a:rPr>
              <a:t>stakeholders</a:t>
            </a:r>
            <a:r>
              <a:rPr lang="es-ES" sz="2400" b="0" i="0" u="none" strike="noStrike" dirty="0">
                <a:solidFill>
                  <a:srgbClr val="000000"/>
                </a:solidFill>
                <a:effectLst/>
              </a:rPr>
              <a:t>, incluyendo a los clientes, proveedores y socios, pueden proporcionar una perspectiva externa sobre las áreas de mejora potencial.</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Análisis de datos:</a:t>
            </a:r>
            <a:r>
              <a:rPr lang="es-ES" sz="2400" b="0" i="0" u="none" strike="noStrike" dirty="0">
                <a:solidFill>
                  <a:srgbClr val="000000"/>
                </a:solidFill>
                <a:effectLst/>
              </a:rPr>
              <a:t> La recopilación y análisis de datos, como las métricas de ventas, la productividad, el absentismo, la rotación de personal y otras métricas de rendimiento, pueden ayudar a identificar tendencias, problemas y oportunidades.</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b="1" i="0" u="none" strike="noStrike" dirty="0">
                <a:solidFill>
                  <a:srgbClr val="000000"/>
                </a:solidFill>
                <a:effectLst/>
              </a:rPr>
              <a:t>Evaluaciones de formación y desarrollo:</a:t>
            </a:r>
            <a:r>
              <a:rPr lang="es-ES" sz="2400" b="0" i="0" u="none" strike="noStrike" dirty="0">
                <a:solidFill>
                  <a:srgbClr val="000000"/>
                </a:solidFill>
                <a:effectLst/>
              </a:rPr>
              <a:t> La revisión regular de las necesidades de formación y desarrollo puede ayudar a garantizar que los empleados tengan las habilidades y conocimientos necesarios para desempeñar sus funciones de manera efectiva.</a:t>
            </a:r>
            <a:endParaRPr lang="es-ES" sz="2400" dirty="0"/>
          </a:p>
        </p:txBody>
      </p:sp>
      <p:pic>
        <p:nvPicPr>
          <p:cNvPr id="7170" name="Picture 2" descr="Curso de evaluación en la formación online">
            <a:extLst>
              <a:ext uri="{FF2B5EF4-FFF2-40B4-BE49-F238E27FC236}">
                <a16:creationId xmlns:a16="http://schemas.microsoft.com/office/drawing/2014/main" id="{DAB1E7DD-AC72-6F60-14F8-D3AF66D8FC9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697555" y="3106068"/>
            <a:ext cx="4483331" cy="448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63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pic>
        <p:nvPicPr>
          <p:cNvPr id="25" name="Picture 2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6361281" y="4416076"/>
            <a:ext cx="4980301" cy="4636207"/>
          </a:xfrm>
          <a:prstGeom prst="rect">
            <a:avLst/>
          </a:prstGeom>
        </p:spPr>
      </p:pic>
      <p:sp>
        <p:nvSpPr>
          <p:cNvPr id="26" name="TextBox 26"/>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TextBox 27"/>
          <p:cNvSpPr txBox="1"/>
          <p:nvPr/>
        </p:nvSpPr>
        <p:spPr>
          <a:xfrm>
            <a:off x="2648211" y="1964486"/>
            <a:ext cx="12843650" cy="2041713"/>
          </a:xfrm>
          <a:prstGeom prst="rect">
            <a:avLst/>
          </a:prstGeom>
        </p:spPr>
        <p:txBody>
          <a:bodyPr lIns="0" tIns="0" rIns="0" bIns="0" rtlCol="0" anchor="t">
            <a:spAutoFit/>
          </a:bodyPr>
          <a:lstStyle/>
          <a:p>
            <a:pPr algn="just">
              <a:lnSpc>
                <a:spcPts val="4059"/>
              </a:lnSpc>
              <a:spcBef>
                <a:spcPct val="0"/>
              </a:spcBef>
            </a:pPr>
            <a:r>
              <a:rPr lang="en-US" sz="2400" dirty="0" err="1">
                <a:solidFill>
                  <a:srgbClr val="000000"/>
                </a:solidFill>
                <a:latin typeface="Arial"/>
              </a:rPr>
              <a:t>Muchas</a:t>
            </a:r>
            <a:r>
              <a:rPr lang="en-US" sz="2400" dirty="0">
                <a:solidFill>
                  <a:srgbClr val="000000"/>
                </a:solidFill>
                <a:latin typeface="Arial Bold"/>
              </a:rPr>
              <a:t> EMPRESAS </a:t>
            </a:r>
            <a:r>
              <a:rPr lang="en-US" sz="2400" dirty="0" err="1">
                <a:solidFill>
                  <a:srgbClr val="000000"/>
                </a:solidFill>
                <a:latin typeface="Arial Bold"/>
              </a:rPr>
              <a:t>desaparecerán</a:t>
            </a:r>
            <a:r>
              <a:rPr lang="en-US" sz="2400" dirty="0">
                <a:solidFill>
                  <a:srgbClr val="000000"/>
                </a:solidFill>
                <a:latin typeface="Arial"/>
              </a:rPr>
              <a:t>, </a:t>
            </a:r>
            <a:r>
              <a:rPr lang="en-US" sz="2400" dirty="0" err="1">
                <a:solidFill>
                  <a:srgbClr val="000000"/>
                </a:solidFill>
                <a:latin typeface="Arial"/>
              </a:rPr>
              <a:t>casi</a:t>
            </a:r>
            <a:r>
              <a:rPr lang="en-US" sz="2400" dirty="0">
                <a:solidFill>
                  <a:srgbClr val="000000"/>
                </a:solidFill>
                <a:latin typeface="Arial"/>
              </a:rPr>
              <a:t> </a:t>
            </a:r>
            <a:r>
              <a:rPr lang="en-US" sz="2400" dirty="0" err="1">
                <a:solidFill>
                  <a:srgbClr val="000000"/>
                </a:solidFill>
                <a:latin typeface="Arial"/>
              </a:rPr>
              <a:t>todas</a:t>
            </a:r>
            <a:r>
              <a:rPr lang="en-US" sz="2400" dirty="0">
                <a:solidFill>
                  <a:srgbClr val="000000"/>
                </a:solidFill>
                <a:latin typeface="Arial"/>
              </a:rPr>
              <a:t> </a:t>
            </a:r>
            <a:r>
              <a:rPr lang="en-US" sz="2400" dirty="0" err="1">
                <a:solidFill>
                  <a:srgbClr val="000000"/>
                </a:solidFill>
                <a:latin typeface="Arial"/>
              </a:rPr>
              <a:t>pasarán</a:t>
            </a:r>
            <a:r>
              <a:rPr lang="en-US" sz="2400" dirty="0">
                <a:solidFill>
                  <a:srgbClr val="000000"/>
                </a:solidFill>
                <a:latin typeface="Arial"/>
              </a:rPr>
              <a:t> </a:t>
            </a:r>
            <a:r>
              <a:rPr lang="en-US" sz="2400" dirty="0" err="1">
                <a:solidFill>
                  <a:srgbClr val="000000"/>
                </a:solidFill>
                <a:latin typeface="Arial"/>
              </a:rPr>
              <a:t>grandes</a:t>
            </a:r>
            <a:r>
              <a:rPr lang="en-US" sz="2400" dirty="0">
                <a:solidFill>
                  <a:srgbClr val="000000"/>
                </a:solidFill>
                <a:latin typeface="Arial"/>
              </a:rPr>
              <a:t> </a:t>
            </a:r>
            <a:r>
              <a:rPr lang="en-US" sz="2400" dirty="0" err="1">
                <a:solidFill>
                  <a:srgbClr val="000000"/>
                </a:solidFill>
                <a:latin typeface="Arial"/>
              </a:rPr>
              <a:t>dificultades</a:t>
            </a:r>
            <a:r>
              <a:rPr lang="en-US" sz="2400" dirty="0">
                <a:solidFill>
                  <a:srgbClr val="000000"/>
                </a:solidFill>
                <a:latin typeface="Arial"/>
              </a:rPr>
              <a:t> y se </a:t>
            </a:r>
            <a:r>
              <a:rPr lang="en-US" sz="2400" dirty="0" err="1">
                <a:solidFill>
                  <a:srgbClr val="000000"/>
                </a:solidFill>
                <a:latin typeface="Arial"/>
              </a:rPr>
              <a:t>espera</a:t>
            </a:r>
            <a:r>
              <a:rPr lang="en-US" sz="2400" dirty="0">
                <a:solidFill>
                  <a:srgbClr val="000000"/>
                </a:solidFill>
                <a:latin typeface="Arial"/>
              </a:rPr>
              <a:t> que </a:t>
            </a:r>
            <a:r>
              <a:rPr lang="en-US" sz="2400" dirty="0" err="1">
                <a:solidFill>
                  <a:srgbClr val="000000"/>
                </a:solidFill>
                <a:latin typeface="Arial"/>
              </a:rPr>
              <a:t>otras</a:t>
            </a:r>
            <a:r>
              <a:rPr lang="en-US" sz="2400" dirty="0">
                <a:solidFill>
                  <a:srgbClr val="000000"/>
                </a:solidFill>
                <a:latin typeface="Arial"/>
              </a:rPr>
              <a:t> </a:t>
            </a:r>
            <a:r>
              <a:rPr lang="en-US" sz="2400" dirty="0" err="1">
                <a:solidFill>
                  <a:srgbClr val="000000"/>
                </a:solidFill>
                <a:latin typeface="Arial"/>
              </a:rPr>
              <a:t>muchas</a:t>
            </a:r>
            <a:r>
              <a:rPr lang="en-US" sz="2400" dirty="0">
                <a:solidFill>
                  <a:srgbClr val="000000"/>
                </a:solidFill>
                <a:latin typeface="Arial"/>
              </a:rPr>
              <a:t>, las que </a:t>
            </a:r>
            <a:r>
              <a:rPr lang="en-US" sz="2400" dirty="0" err="1">
                <a:solidFill>
                  <a:srgbClr val="000000"/>
                </a:solidFill>
                <a:latin typeface="Arial"/>
              </a:rPr>
              <a:t>sepan</a:t>
            </a:r>
            <a:r>
              <a:rPr lang="en-US" sz="2400" dirty="0">
                <a:solidFill>
                  <a:srgbClr val="000000"/>
                </a:solidFill>
                <a:latin typeface="Arial"/>
              </a:rPr>
              <a:t> </a:t>
            </a:r>
            <a:r>
              <a:rPr lang="en-US" sz="2400" dirty="0" err="1">
                <a:solidFill>
                  <a:srgbClr val="000000"/>
                </a:solidFill>
                <a:latin typeface="Arial"/>
              </a:rPr>
              <a:t>aprovechar</a:t>
            </a:r>
            <a:r>
              <a:rPr lang="en-US" sz="2400" dirty="0">
                <a:solidFill>
                  <a:srgbClr val="000000"/>
                </a:solidFill>
                <a:latin typeface="Arial"/>
              </a:rPr>
              <a:t> </a:t>
            </a:r>
            <a:r>
              <a:rPr lang="en-US" sz="2400" dirty="0" err="1">
                <a:solidFill>
                  <a:srgbClr val="000000"/>
                </a:solidFill>
                <a:latin typeface="Arial"/>
              </a:rPr>
              <a:t>los</a:t>
            </a:r>
            <a:r>
              <a:rPr lang="en-US" sz="2400" dirty="0">
                <a:solidFill>
                  <a:srgbClr val="000000"/>
                </a:solidFill>
                <a:latin typeface="Arial"/>
              </a:rPr>
              <a:t> </a:t>
            </a:r>
            <a:r>
              <a:rPr lang="en-US" sz="2400" dirty="0" err="1">
                <a:solidFill>
                  <a:srgbClr val="000000"/>
                </a:solidFill>
                <a:latin typeface="Arial"/>
              </a:rPr>
              <a:t>cambios</a:t>
            </a:r>
            <a:r>
              <a:rPr lang="en-US" sz="2400" dirty="0">
                <a:solidFill>
                  <a:srgbClr val="000000"/>
                </a:solidFill>
                <a:latin typeface="Arial"/>
              </a:rPr>
              <a:t> para </a:t>
            </a:r>
            <a:r>
              <a:rPr lang="en-US" sz="2400" dirty="0" err="1">
                <a:solidFill>
                  <a:srgbClr val="000000"/>
                </a:solidFill>
                <a:latin typeface="Arial"/>
              </a:rPr>
              <a:t>adaptarse</a:t>
            </a:r>
            <a:r>
              <a:rPr lang="en-US" sz="2400" dirty="0">
                <a:solidFill>
                  <a:srgbClr val="000000"/>
                </a:solidFill>
                <a:latin typeface="Arial"/>
              </a:rPr>
              <a:t> a la “</a:t>
            </a:r>
            <a:r>
              <a:rPr lang="en-US" sz="2400" dirty="0" err="1">
                <a:solidFill>
                  <a:srgbClr val="000000"/>
                </a:solidFill>
                <a:latin typeface="Arial"/>
              </a:rPr>
              <a:t>nueva</a:t>
            </a:r>
            <a:r>
              <a:rPr lang="en-US" sz="2400" dirty="0">
                <a:solidFill>
                  <a:srgbClr val="000000"/>
                </a:solidFill>
                <a:latin typeface="Arial"/>
              </a:rPr>
              <a:t> </a:t>
            </a:r>
            <a:r>
              <a:rPr lang="en-US" sz="2400" dirty="0" err="1">
                <a:solidFill>
                  <a:srgbClr val="000000"/>
                </a:solidFill>
                <a:latin typeface="Arial"/>
              </a:rPr>
              <a:t>normalidad</a:t>
            </a:r>
            <a:r>
              <a:rPr lang="en-US" sz="2400" dirty="0">
                <a:solidFill>
                  <a:srgbClr val="000000"/>
                </a:solidFill>
                <a:latin typeface="Arial"/>
              </a:rPr>
              <a:t>”, </a:t>
            </a:r>
            <a:r>
              <a:rPr lang="en-US" sz="2400" dirty="0" err="1">
                <a:solidFill>
                  <a:srgbClr val="000000"/>
                </a:solidFill>
                <a:latin typeface="Arial"/>
              </a:rPr>
              <a:t>saldrán</a:t>
            </a:r>
            <a:r>
              <a:rPr lang="en-US" sz="2400" dirty="0">
                <a:solidFill>
                  <a:srgbClr val="000000"/>
                </a:solidFill>
                <a:latin typeface="Arial"/>
              </a:rPr>
              <a:t> de </a:t>
            </a:r>
            <a:r>
              <a:rPr lang="en-US" sz="2400" dirty="0" err="1">
                <a:solidFill>
                  <a:srgbClr val="000000"/>
                </a:solidFill>
                <a:latin typeface="Arial"/>
              </a:rPr>
              <a:t>esta</a:t>
            </a:r>
            <a:r>
              <a:rPr lang="en-US" sz="2400" dirty="0">
                <a:solidFill>
                  <a:srgbClr val="000000"/>
                </a:solidFill>
                <a:latin typeface="Arial"/>
              </a:rPr>
              <a:t> crisis </a:t>
            </a:r>
            <a:r>
              <a:rPr lang="en-US" sz="2400" dirty="0" err="1">
                <a:solidFill>
                  <a:srgbClr val="000000"/>
                </a:solidFill>
                <a:latin typeface="Arial"/>
              </a:rPr>
              <a:t>reforzadas</a:t>
            </a:r>
            <a:r>
              <a:rPr lang="en-US" sz="2400" dirty="0">
                <a:solidFill>
                  <a:srgbClr val="000000"/>
                </a:solidFill>
                <a:latin typeface="Arial"/>
              </a:rPr>
              <a:t> y </a:t>
            </a:r>
            <a:r>
              <a:rPr lang="en-US" sz="2400" dirty="0" err="1">
                <a:solidFill>
                  <a:srgbClr val="000000"/>
                </a:solidFill>
                <a:latin typeface="Arial"/>
              </a:rPr>
              <a:t>ocupando</a:t>
            </a:r>
            <a:r>
              <a:rPr lang="en-US" sz="2400" dirty="0">
                <a:solidFill>
                  <a:srgbClr val="000000"/>
                </a:solidFill>
                <a:latin typeface="Arial"/>
              </a:rPr>
              <a:t> </a:t>
            </a:r>
            <a:r>
              <a:rPr lang="en-US" sz="2400" dirty="0" err="1">
                <a:solidFill>
                  <a:srgbClr val="000000"/>
                </a:solidFill>
                <a:latin typeface="Arial"/>
              </a:rPr>
              <a:t>una</a:t>
            </a:r>
            <a:r>
              <a:rPr lang="en-US" sz="2400" dirty="0">
                <a:solidFill>
                  <a:srgbClr val="000000"/>
                </a:solidFill>
                <a:latin typeface="Arial"/>
              </a:rPr>
              <a:t> </a:t>
            </a:r>
            <a:r>
              <a:rPr lang="en-US" sz="2400" dirty="0" err="1">
                <a:solidFill>
                  <a:srgbClr val="000000"/>
                </a:solidFill>
                <a:latin typeface="Arial"/>
              </a:rPr>
              <a:t>posición</a:t>
            </a:r>
            <a:r>
              <a:rPr lang="en-US" sz="2400" dirty="0">
                <a:solidFill>
                  <a:srgbClr val="000000"/>
                </a:solidFill>
                <a:latin typeface="Arial"/>
              </a:rPr>
              <a:t> que no </a:t>
            </a:r>
            <a:r>
              <a:rPr lang="en-US" sz="2400" dirty="0" err="1">
                <a:solidFill>
                  <a:srgbClr val="000000"/>
                </a:solidFill>
                <a:latin typeface="Arial"/>
              </a:rPr>
              <a:t>podían</a:t>
            </a:r>
            <a:r>
              <a:rPr lang="en-US" sz="2400" dirty="0">
                <a:solidFill>
                  <a:srgbClr val="000000"/>
                </a:solidFill>
                <a:latin typeface="Arial"/>
              </a:rPr>
              <a:t> </a:t>
            </a:r>
            <a:r>
              <a:rPr lang="en-US" sz="2400" dirty="0" err="1">
                <a:solidFill>
                  <a:srgbClr val="000000"/>
                </a:solidFill>
                <a:latin typeface="Arial"/>
              </a:rPr>
              <a:t>imaginar</a:t>
            </a:r>
            <a:r>
              <a:rPr lang="en-US" sz="2400" dirty="0">
                <a:solidFill>
                  <a:srgbClr val="000000"/>
                </a:solidFill>
                <a:latin typeface="Arial"/>
              </a:rPr>
              <a:t> </a:t>
            </a:r>
            <a:r>
              <a:rPr lang="en-US" sz="2400" dirty="0" err="1">
                <a:solidFill>
                  <a:srgbClr val="000000"/>
                </a:solidFill>
                <a:latin typeface="Arial"/>
              </a:rPr>
              <a:t>hace</a:t>
            </a:r>
            <a:r>
              <a:rPr lang="en-US" sz="2400" dirty="0">
                <a:solidFill>
                  <a:srgbClr val="000000"/>
                </a:solidFill>
                <a:latin typeface="Arial"/>
              </a:rPr>
              <a:t> </a:t>
            </a:r>
            <a:r>
              <a:rPr lang="en-US" sz="2400" dirty="0" err="1">
                <a:solidFill>
                  <a:srgbClr val="000000"/>
                </a:solidFill>
                <a:latin typeface="Arial"/>
              </a:rPr>
              <a:t>unos</a:t>
            </a:r>
            <a:r>
              <a:rPr lang="en-US" sz="2400" dirty="0">
                <a:solidFill>
                  <a:srgbClr val="000000"/>
                </a:solidFill>
                <a:latin typeface="Arial"/>
              </a:rPr>
              <a:t> </a:t>
            </a:r>
            <a:r>
              <a:rPr lang="en-US" sz="2400" dirty="0" err="1">
                <a:solidFill>
                  <a:srgbClr val="000000"/>
                </a:solidFill>
                <a:latin typeface="Arial"/>
              </a:rPr>
              <a:t>pocos</a:t>
            </a:r>
            <a:r>
              <a:rPr lang="en-US" sz="2400" dirty="0">
                <a:solidFill>
                  <a:srgbClr val="000000"/>
                </a:solidFill>
                <a:latin typeface="Arial"/>
              </a:rPr>
              <a:t> </a:t>
            </a:r>
            <a:r>
              <a:rPr lang="en-US" sz="2400" dirty="0" err="1">
                <a:solidFill>
                  <a:srgbClr val="000000"/>
                </a:solidFill>
                <a:latin typeface="Arial"/>
              </a:rPr>
              <a:t>años</a:t>
            </a:r>
            <a:r>
              <a:rPr lang="en-US" sz="2400" dirty="0">
                <a:solidFill>
                  <a:srgbClr val="000000"/>
                </a:solidFill>
                <a:latin typeface="Arial"/>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82F6CB7D-01C8-C7B8-AC9D-584CBF93642E}"/>
              </a:ext>
            </a:extLst>
          </p:cNvPr>
          <p:cNvSpPr txBox="1"/>
          <p:nvPr/>
        </p:nvSpPr>
        <p:spPr>
          <a:xfrm>
            <a:off x="1922038" y="1372841"/>
            <a:ext cx="12382746" cy="2554545"/>
          </a:xfrm>
          <a:prstGeom prst="rect">
            <a:avLst/>
          </a:prstGeom>
          <a:noFill/>
        </p:spPr>
        <p:txBody>
          <a:bodyPr wrap="square">
            <a:spAutoFit/>
          </a:bodyPr>
          <a:lstStyle/>
          <a:p>
            <a:r>
              <a:rPr lang="es-ES" sz="3200" b="1" i="0" u="none" strike="noStrike" dirty="0">
                <a:solidFill>
                  <a:srgbClr val="000000"/>
                </a:solidFill>
                <a:effectLst/>
                <a:latin typeface="YAFcfoaHu-s 0"/>
              </a:rPr>
              <a:t>Las figuras de `` </a:t>
            </a:r>
            <a:r>
              <a:rPr lang="es-ES" sz="3200" b="1" i="0" u="none" strike="noStrike" dirty="0" err="1">
                <a:solidFill>
                  <a:srgbClr val="000000"/>
                </a:solidFill>
                <a:effectLst/>
                <a:latin typeface="YAFcfoaHu-s 0"/>
              </a:rPr>
              <a:t>internal</a:t>
            </a:r>
            <a:r>
              <a:rPr lang="es-ES" sz="3200" b="1" i="0" u="none" strike="noStrike" dirty="0">
                <a:solidFill>
                  <a:srgbClr val="000000"/>
                </a:solidFill>
                <a:effectLst/>
                <a:latin typeface="YAFcfoaHu-s 0"/>
              </a:rPr>
              <a:t> </a:t>
            </a:r>
            <a:r>
              <a:rPr lang="es-ES" sz="3200" b="1" i="0" u="none" strike="noStrike" dirty="0" err="1">
                <a:solidFill>
                  <a:srgbClr val="000000"/>
                </a:solidFill>
                <a:effectLst/>
                <a:latin typeface="YAFcfoaHu-s 0"/>
              </a:rPr>
              <a:t>early</a:t>
            </a:r>
            <a:r>
              <a:rPr lang="es-ES" sz="3200" b="1" i="0" u="none" strike="noStrike" dirty="0">
                <a:solidFill>
                  <a:srgbClr val="000000"/>
                </a:solidFill>
                <a:effectLst/>
                <a:latin typeface="YAFcfoaHu-s 0"/>
              </a:rPr>
              <a:t> </a:t>
            </a:r>
            <a:r>
              <a:rPr lang="es-ES" sz="3200" b="1" i="0" u="none" strike="noStrike" dirty="0" err="1">
                <a:solidFill>
                  <a:srgbClr val="000000"/>
                </a:solidFill>
                <a:effectLst/>
                <a:latin typeface="YAFcfoaHu-s 0"/>
              </a:rPr>
              <a:t>adopters</a:t>
            </a:r>
            <a:r>
              <a:rPr lang="es-ES" sz="3200" b="1" i="0" u="none" strike="noStrike" dirty="0">
                <a:solidFill>
                  <a:srgbClr val="000000"/>
                </a:solidFill>
                <a:effectLst/>
                <a:latin typeface="YAFcfoaHu-s 0"/>
              </a:rPr>
              <a:t>´</a:t>
            </a:r>
            <a:r>
              <a:rPr lang="es-ES" sz="3200" b="0" i="0" u="none" strike="noStrike" dirty="0">
                <a:solidFill>
                  <a:srgbClr val="000000"/>
                </a:solidFill>
                <a:effectLst/>
                <a:latin typeface="YAFcfoaHu-s 0"/>
              </a:rPr>
              <a:t>´</a:t>
            </a:r>
            <a:endParaRPr lang="es-ES" sz="3200" dirty="0">
              <a:solidFill>
                <a:srgbClr val="000000"/>
              </a:solidFill>
              <a:latin typeface="YAFcfoaHu-s 0"/>
            </a:endParaRPr>
          </a:p>
          <a:p>
            <a:pPr algn="just"/>
            <a:endParaRPr lang="es-ES" sz="3200" dirty="0">
              <a:solidFill>
                <a:srgbClr val="000000"/>
              </a:solidFill>
              <a:effectLst/>
              <a:latin typeface="YAFcfoaHu-s 0"/>
            </a:endParaRPr>
          </a:p>
          <a:p>
            <a:pPr algn="just"/>
            <a:r>
              <a:rPr lang="es-ES" sz="2400" b="0" i="0" u="none" strike="noStrike" dirty="0">
                <a:solidFill>
                  <a:srgbClr val="000000"/>
                </a:solidFill>
                <a:effectLst/>
                <a:latin typeface="YAFcfoaHu-s 0"/>
              </a:rPr>
              <a:t>En el contexto de una empresa, los </a:t>
            </a:r>
            <a:r>
              <a:rPr lang="es-ES" sz="2400" b="0" i="0" u="none" strike="noStrike" dirty="0" err="1">
                <a:solidFill>
                  <a:srgbClr val="000000"/>
                </a:solidFill>
                <a:effectLst/>
                <a:latin typeface="YAFcfoaHu-s 0"/>
              </a:rPr>
              <a:t>internal</a:t>
            </a:r>
            <a:r>
              <a:rPr lang="es-ES" sz="2400" b="0" i="0" u="none" strike="noStrike" dirty="0">
                <a:solidFill>
                  <a:srgbClr val="000000"/>
                </a:solidFill>
                <a:effectLst/>
                <a:latin typeface="YAFcfoaHu-s 0"/>
              </a:rPr>
              <a:t> </a:t>
            </a:r>
            <a:r>
              <a:rPr lang="es-ES" sz="2400" b="0" i="0" u="none" strike="noStrike" dirty="0" err="1">
                <a:solidFill>
                  <a:srgbClr val="000000"/>
                </a:solidFill>
                <a:effectLst/>
                <a:latin typeface="YAFcfoaHu-s 0"/>
              </a:rPr>
              <a:t>early</a:t>
            </a:r>
            <a:r>
              <a:rPr lang="es-ES" sz="2400" b="0" i="0" u="none" strike="noStrike" dirty="0">
                <a:solidFill>
                  <a:srgbClr val="000000"/>
                </a:solidFill>
                <a:effectLst/>
                <a:latin typeface="YAFcfoaHu-s 0"/>
              </a:rPr>
              <a:t> </a:t>
            </a:r>
            <a:r>
              <a:rPr lang="es-ES" sz="2400" b="0" i="0" u="none" strike="noStrike" dirty="0" err="1">
                <a:solidFill>
                  <a:srgbClr val="000000"/>
                </a:solidFill>
                <a:effectLst/>
                <a:latin typeface="YAFcfoaHu-s 0"/>
              </a:rPr>
              <a:t>adopters</a:t>
            </a:r>
            <a:r>
              <a:rPr lang="es-ES" sz="2400" b="0" i="0" u="none" strike="noStrike" dirty="0">
                <a:solidFill>
                  <a:srgbClr val="000000"/>
                </a:solidFill>
                <a:effectLst/>
                <a:latin typeface="YAFcfoaHu-s 0"/>
              </a:rPr>
              <a:t> serían aquellos empleados que adoptan nuevas tecnologías, procesos o productos dentro de la empresa antes que otros. Estos empleados pueden proporcionar información valiosa y retroalimentación para mejorar la implementación de nuevas iniciativas dentro de la empresa.</a:t>
            </a:r>
            <a:endParaRPr lang="es-ES" sz="2400" dirty="0">
              <a:solidFill>
                <a:srgbClr val="000000"/>
              </a:solidFill>
              <a:effectLst/>
              <a:latin typeface="YAFcfoaHu-s 0"/>
            </a:endParaRPr>
          </a:p>
        </p:txBody>
      </p:sp>
      <p:pic>
        <p:nvPicPr>
          <p:cNvPr id="8194" name="Picture 2" descr="Quién es el early adopter y por qué es clave para tu proyecto? - Pablo  Peñalver">
            <a:extLst>
              <a:ext uri="{FF2B5EF4-FFF2-40B4-BE49-F238E27FC236}">
                <a16:creationId xmlns:a16="http://schemas.microsoft.com/office/drawing/2014/main" id="{AD05D227-F22C-6955-EF77-FD11FB9D417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914394" y="4605179"/>
            <a:ext cx="5696864" cy="4270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CuadroTexto 26">
            <a:extLst>
              <a:ext uri="{FF2B5EF4-FFF2-40B4-BE49-F238E27FC236}">
                <a16:creationId xmlns:a16="http://schemas.microsoft.com/office/drawing/2014/main" id="{F4172995-706F-8991-3F29-279064812CD7}"/>
              </a:ext>
            </a:extLst>
          </p:cNvPr>
          <p:cNvSpPr txBox="1"/>
          <p:nvPr/>
        </p:nvSpPr>
        <p:spPr>
          <a:xfrm>
            <a:off x="1922038" y="2269821"/>
            <a:ext cx="8381881" cy="5632311"/>
          </a:xfrm>
          <a:prstGeom prst="rect">
            <a:avLst/>
          </a:prstGeom>
          <a:noFill/>
        </p:spPr>
        <p:txBody>
          <a:bodyPr wrap="square">
            <a:spAutoFit/>
          </a:bodyPr>
          <a:lstStyle/>
          <a:p>
            <a:r>
              <a:rPr lang="es-ES" sz="2400" b="0" i="0" u="none" strike="noStrike" dirty="0">
                <a:solidFill>
                  <a:srgbClr val="000000"/>
                </a:solidFill>
                <a:effectLst/>
                <a:latin typeface="YAFcfoaHu-s 0"/>
              </a:rPr>
              <a:t>Los </a:t>
            </a:r>
            <a:r>
              <a:rPr lang="es-ES" sz="2400" b="0" i="0" u="none" strike="noStrike" dirty="0" err="1">
                <a:solidFill>
                  <a:srgbClr val="000000"/>
                </a:solidFill>
                <a:effectLst/>
                <a:latin typeface="YAFcfoaHu-s 0"/>
              </a:rPr>
              <a:t>internal</a:t>
            </a:r>
            <a:r>
              <a:rPr lang="es-ES" sz="2400" b="0" i="0" u="none" strike="noStrike" dirty="0">
                <a:solidFill>
                  <a:srgbClr val="000000"/>
                </a:solidFill>
                <a:effectLst/>
                <a:latin typeface="YAFcfoaHu-s 0"/>
              </a:rPr>
              <a:t> </a:t>
            </a:r>
            <a:r>
              <a:rPr lang="es-ES" sz="2400" b="0" i="0" u="none" strike="noStrike" dirty="0" err="1">
                <a:solidFill>
                  <a:srgbClr val="000000"/>
                </a:solidFill>
                <a:effectLst/>
                <a:latin typeface="YAFcfoaHu-s 0"/>
              </a:rPr>
              <a:t>early</a:t>
            </a:r>
            <a:r>
              <a:rPr lang="es-ES" sz="2400" b="0" i="0" u="none" strike="noStrike" dirty="0">
                <a:solidFill>
                  <a:srgbClr val="000000"/>
                </a:solidFill>
                <a:effectLst/>
                <a:latin typeface="YAFcfoaHu-s 0"/>
              </a:rPr>
              <a:t> </a:t>
            </a:r>
            <a:r>
              <a:rPr lang="es-ES" sz="2400" b="0" i="0" u="none" strike="noStrike" dirty="0" err="1">
                <a:solidFill>
                  <a:srgbClr val="000000"/>
                </a:solidFill>
                <a:effectLst/>
                <a:latin typeface="YAFcfoaHu-s 0"/>
              </a:rPr>
              <a:t>adopters</a:t>
            </a:r>
            <a:r>
              <a:rPr lang="es-ES" sz="2400" b="0" i="0" u="none" strike="noStrike" dirty="0">
                <a:solidFill>
                  <a:srgbClr val="000000"/>
                </a:solidFill>
                <a:effectLst/>
                <a:latin typeface="YAFcfoaHu-s 0"/>
              </a:rPr>
              <a:t> pueden proporcionar varios beneficios a una empresa. Algunos de estos beneficios incluyen:</a:t>
            </a:r>
          </a:p>
          <a:p>
            <a:endParaRPr lang="es-ES" sz="2400" b="0" i="0" u="none" strike="noStrike" dirty="0">
              <a:solidFill>
                <a:srgbClr val="000000"/>
              </a:solidFill>
              <a:effectLst/>
              <a:latin typeface="YAFcfoaHu-s 0"/>
            </a:endParaRPr>
          </a:p>
          <a:p>
            <a:endParaRPr lang="es-ES" sz="2400" dirty="0">
              <a:solidFill>
                <a:srgbClr val="000000"/>
              </a:solidFill>
              <a:effectLst/>
              <a:latin typeface="YAFcfoaHu-s 0"/>
            </a:endParaRPr>
          </a:p>
          <a:p>
            <a:pPr marL="342900" indent="-342900">
              <a:buFont typeface="Arial" panose="020B0604020202020204" pitchFamily="34" charset="0"/>
              <a:buChar char="•"/>
            </a:pPr>
            <a:r>
              <a:rPr lang="es-ES" sz="2400" b="0" i="0" u="none" strike="noStrike" dirty="0">
                <a:solidFill>
                  <a:srgbClr val="000000"/>
                </a:solidFill>
                <a:effectLst/>
              </a:rPr>
              <a:t>Proporcionar retroalimentación valiosa sobre nuevas iniciativas, tecnologías o procesos.</a:t>
            </a:r>
          </a:p>
          <a:p>
            <a:pPr>
              <a:buFont typeface="Arial" panose="020B0604020202020204" pitchFamily="34" charset="0"/>
              <a:buChar char="•"/>
            </a:pPr>
            <a:endParaRPr lang="es-ES" sz="2400" dirty="0"/>
          </a:p>
          <a:p>
            <a:pPr marL="342900" indent="-342900">
              <a:buFont typeface="Arial" panose="020B0604020202020204" pitchFamily="34" charset="0"/>
              <a:buChar char="•"/>
            </a:pPr>
            <a:r>
              <a:rPr lang="es-ES" sz="2400" b="0" i="0" u="none" strike="noStrike" dirty="0">
                <a:solidFill>
                  <a:srgbClr val="000000"/>
                </a:solidFill>
                <a:effectLst/>
              </a:rPr>
              <a:t>Ayudar a mejorar la implementación de nuevas iniciativas al proporcionar sugerencias y soluciones.</a:t>
            </a:r>
          </a:p>
          <a:p>
            <a:pPr>
              <a:buFont typeface="Arial" panose="020B0604020202020204" pitchFamily="34" charset="0"/>
              <a:buChar char="•"/>
            </a:pPr>
            <a:endParaRPr lang="es-ES" sz="2400" dirty="0"/>
          </a:p>
          <a:p>
            <a:pPr marL="342900" indent="-342900">
              <a:buFont typeface="Arial" panose="020B0604020202020204" pitchFamily="34" charset="0"/>
              <a:buChar char="•"/>
            </a:pPr>
            <a:r>
              <a:rPr lang="es-ES" sz="2400" b="0" i="0" u="none" strike="noStrike" dirty="0">
                <a:solidFill>
                  <a:srgbClr val="000000"/>
                </a:solidFill>
                <a:effectLst/>
              </a:rPr>
              <a:t>Servir como líderes de opinión y ayudar a fomentar la adopción de nuevas iniciativas entre otros empleados.</a:t>
            </a:r>
          </a:p>
          <a:p>
            <a:pPr>
              <a:buFont typeface="Arial" panose="020B0604020202020204" pitchFamily="34" charset="0"/>
              <a:buChar char="•"/>
            </a:pPr>
            <a:endParaRPr lang="es-ES" sz="2400" dirty="0"/>
          </a:p>
          <a:p>
            <a:pPr marL="342900" indent="-342900">
              <a:buFont typeface="Arial" panose="020B0604020202020204" pitchFamily="34" charset="0"/>
              <a:buChar char="•"/>
            </a:pPr>
            <a:r>
              <a:rPr lang="es-ES" sz="2400" b="0" i="0" u="none" strike="noStrike" dirty="0">
                <a:solidFill>
                  <a:srgbClr val="000000"/>
                </a:solidFill>
                <a:effectLst/>
              </a:rPr>
              <a:t>Ayudar a identificar problemas y oportunidades de mejora en la implementación de nuevas iniciativas.</a:t>
            </a:r>
            <a:endParaRPr lang="es-ES" sz="2400" dirty="0"/>
          </a:p>
        </p:txBody>
      </p:sp>
      <p:pic>
        <p:nvPicPr>
          <p:cNvPr id="9218" name="Picture 2" descr="Innovación en la empresa, como convertirse en un pionero">
            <a:extLst>
              <a:ext uri="{FF2B5EF4-FFF2-40B4-BE49-F238E27FC236}">
                <a16:creationId xmlns:a16="http://schemas.microsoft.com/office/drawing/2014/main" id="{24A4B0B7-9926-5817-B2CF-D19F4D9B289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3853" r="6249"/>
          <a:stretch/>
        </p:blipFill>
        <p:spPr bwMode="auto">
          <a:xfrm>
            <a:off x="10623079" y="2309944"/>
            <a:ext cx="5598347" cy="53395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TextBox 3"/>
          <p:cNvSpPr txBox="1"/>
          <p:nvPr/>
        </p:nvSpPr>
        <p:spPr>
          <a:xfrm>
            <a:off x="1927060" y="2354235"/>
            <a:ext cx="14433880" cy="6633844"/>
          </a:xfrm>
          <a:prstGeom prst="rect">
            <a:avLst/>
          </a:prstGeom>
        </p:spPr>
        <p:txBody>
          <a:bodyPr lIns="0" tIns="0" rIns="0" bIns="0" rtlCol="0" anchor="t">
            <a:spAutoFit/>
          </a:bodyPr>
          <a:lstStyle/>
          <a:p>
            <a:pPr algn="ctr">
              <a:lnSpc>
                <a:spcPts val="12880"/>
              </a:lnSpc>
            </a:pPr>
            <a:r>
              <a:rPr lang="en-US" sz="9200">
                <a:solidFill>
                  <a:srgbClr val="FFFFFF"/>
                </a:solidFill>
                <a:latin typeface="Arial Bold"/>
              </a:rPr>
              <a:t>Plan de Transformación digital de la empresa. PROYECTO</a:t>
            </a:r>
          </a:p>
          <a:p>
            <a:pPr algn="ctr">
              <a:lnSpc>
                <a:spcPts val="12880"/>
              </a:lnSpc>
            </a:pPr>
            <a:endParaRPr lang="en-US" sz="9200">
              <a:solidFill>
                <a:srgbClr val="FFFFFF"/>
              </a:solidFill>
              <a:latin typeface="Arial Bold"/>
            </a:endParaRPr>
          </a:p>
        </p:txBody>
      </p:sp>
      <p:grpSp>
        <p:nvGrpSpPr>
          <p:cNvPr id="4" name="Group 4"/>
          <p:cNvGrpSpPr/>
          <p:nvPr/>
        </p:nvGrpSpPr>
        <p:grpSpPr>
          <a:xfrm>
            <a:off x="-373664" y="-2035447"/>
            <a:ext cx="20464074" cy="3086100"/>
            <a:chOff x="0" y="0"/>
            <a:chExt cx="5389715" cy="812800"/>
          </a:xfrm>
        </p:grpSpPr>
        <p:sp>
          <p:nvSpPr>
            <p:cNvPr id="5" name="Freeform 5"/>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6" name="TextBox 6"/>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srcRect t="3384" b="85793"/>
          <a:stretch>
            <a:fillRect/>
          </a:stretch>
        </p:blipFill>
        <p:spPr>
          <a:xfrm>
            <a:off x="221782" y="0"/>
            <a:ext cx="17259300" cy="1050653"/>
          </a:xfrm>
          <a:prstGeom prst="rect">
            <a:avLst/>
          </a:prstGeom>
        </p:spPr>
      </p:pic>
      <p:grpSp>
        <p:nvGrpSpPr>
          <p:cNvPr id="8" name="Group 8"/>
          <p:cNvGrpSpPr/>
          <p:nvPr/>
        </p:nvGrpSpPr>
        <p:grpSpPr>
          <a:xfrm>
            <a:off x="-1088037" y="9236710"/>
            <a:ext cx="20464074" cy="3086100"/>
            <a:chOff x="0" y="0"/>
            <a:chExt cx="5389715" cy="812800"/>
          </a:xfrm>
        </p:grpSpPr>
        <p:sp>
          <p:nvSpPr>
            <p:cNvPr id="9" name="Freeform 9"/>
            <p:cNvSpPr/>
            <p:nvPr/>
          </p:nvSpPr>
          <p:spPr>
            <a:xfrm>
              <a:off x="0" y="0"/>
              <a:ext cx="5389715" cy="812800"/>
            </a:xfrm>
            <a:custGeom>
              <a:avLst/>
              <a:gdLst/>
              <a:ahLst/>
              <a:cxnLst/>
              <a:rect l="l" t="t" r="r" b="b"/>
              <a:pathLst>
                <a:path w="5389715" h="812800">
                  <a:moveTo>
                    <a:pt x="0" y="0"/>
                  </a:moveTo>
                  <a:lnTo>
                    <a:pt x="5389715" y="0"/>
                  </a:lnTo>
                  <a:lnTo>
                    <a:pt x="5389715" y="812800"/>
                  </a:lnTo>
                  <a:lnTo>
                    <a:pt x="0" y="812800"/>
                  </a:lnTo>
                  <a:close/>
                </a:path>
              </a:pathLst>
            </a:custGeom>
            <a:solidFill>
              <a:srgbClr val="FBFDFD">
                <a:alpha val="55686"/>
              </a:srgbClr>
            </a:solidFill>
          </p:spPr>
        </p:sp>
        <p:sp>
          <p:nvSpPr>
            <p:cNvPr id="10" name="TextBox 10"/>
            <p:cNvSpPr txBox="1"/>
            <p:nvPr/>
          </p:nvSpPr>
          <p:spPr>
            <a:xfrm>
              <a:off x="0" y="-76200"/>
              <a:ext cx="812800" cy="8890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pic>
        <p:nvPicPr>
          <p:cNvPr id="12" name="Picture 12"/>
          <p:cNvPicPr>
            <a:picLocks noChangeAspect="1"/>
          </p:cNvPicPr>
          <p:nvPr/>
        </p:nvPicPr>
        <p:blipFill>
          <a:blip r:embed="rId3"/>
          <a:srcRect l="68319" t="85057" b="2957"/>
          <a:stretch>
            <a:fillRect/>
          </a:stretch>
        </p:blipFill>
        <p:spPr>
          <a:xfrm>
            <a:off x="11804515" y="9347062"/>
            <a:ext cx="4416911" cy="93993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sp>
        <p:nvSpPr>
          <p:cNvPr id="25" name="TextBox 25"/>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6" name="TextBox 26"/>
          <p:cNvSpPr txBox="1"/>
          <p:nvPr/>
        </p:nvSpPr>
        <p:spPr>
          <a:xfrm>
            <a:off x="8346672" y="4077027"/>
            <a:ext cx="7529158" cy="4006851"/>
          </a:xfrm>
          <a:prstGeom prst="rect">
            <a:avLst/>
          </a:prstGeom>
        </p:spPr>
        <p:txBody>
          <a:bodyPr lIns="0" tIns="0" rIns="0" bIns="0" rtlCol="0" anchor="t">
            <a:spAutoFit/>
          </a:bodyPr>
          <a:lstStyle/>
          <a:p>
            <a:pPr marL="539748" lvl="1" indent="-269874" algn="just">
              <a:lnSpc>
                <a:spcPts val="4524"/>
              </a:lnSpc>
              <a:buFont typeface="Arial"/>
              <a:buChar char="•"/>
            </a:pPr>
            <a:r>
              <a:rPr lang="en-US" sz="2499">
                <a:solidFill>
                  <a:srgbClr val="000000"/>
                </a:solidFill>
                <a:latin typeface="Arial Bold"/>
              </a:rPr>
              <a:t>Presentación metodología de trabajo del programa a través de un proyecto técnico de implantación de cambio y transformación digital en una empresa tipo.</a:t>
            </a:r>
          </a:p>
          <a:p>
            <a:pPr marL="539748" lvl="1" indent="-269874" algn="just">
              <a:lnSpc>
                <a:spcPts val="4524"/>
              </a:lnSpc>
              <a:buFont typeface="Arial"/>
              <a:buChar char="•"/>
            </a:pPr>
            <a:r>
              <a:rPr lang="en-US" sz="2499">
                <a:solidFill>
                  <a:srgbClr val="000000"/>
                </a:solidFill>
                <a:latin typeface="Arial Bold"/>
              </a:rPr>
              <a:t>Elementos del Plan de Transformación Digital (PTD) u hoja de ruta de transformación digital de una pyme.</a:t>
            </a:r>
          </a:p>
        </p:txBody>
      </p:sp>
      <p:pic>
        <p:nvPicPr>
          <p:cNvPr id="27" name="Picture 27"/>
          <p:cNvPicPr>
            <a:picLocks noChangeAspect="1"/>
          </p:cNvPicPr>
          <p:nvPr/>
        </p:nvPicPr>
        <p:blipFill>
          <a:blip r:embed="rId17">
            <a:alphaModFix amt="44999"/>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848400" y="1822808"/>
            <a:ext cx="13608277" cy="935569"/>
          </a:xfrm>
          <a:prstGeom prst="rect">
            <a:avLst/>
          </a:prstGeom>
        </p:spPr>
      </p:pic>
      <p:sp>
        <p:nvSpPr>
          <p:cNvPr id="28" name="TextBox 28"/>
          <p:cNvSpPr txBox="1"/>
          <p:nvPr/>
        </p:nvSpPr>
        <p:spPr>
          <a:xfrm>
            <a:off x="1356987" y="1891489"/>
            <a:ext cx="14930434" cy="646430"/>
          </a:xfrm>
          <a:prstGeom prst="rect">
            <a:avLst/>
          </a:prstGeom>
        </p:spPr>
        <p:txBody>
          <a:bodyPr lIns="0" tIns="0" rIns="0" bIns="0" rtlCol="0" anchor="t">
            <a:spAutoFit/>
          </a:bodyPr>
          <a:lstStyle/>
          <a:p>
            <a:pPr algn="ctr">
              <a:lnSpc>
                <a:spcPts val="5320"/>
              </a:lnSpc>
              <a:spcBef>
                <a:spcPct val="0"/>
              </a:spcBef>
            </a:pPr>
            <a:r>
              <a:rPr lang="en-US" sz="3800">
                <a:solidFill>
                  <a:srgbClr val="000000"/>
                </a:solidFill>
                <a:latin typeface="Clear Sans Bold"/>
              </a:rPr>
              <a:t>1.5 Plan de Transformación digital de la empresa. PROYECTO</a:t>
            </a:r>
          </a:p>
        </p:txBody>
      </p:sp>
      <p:grpSp>
        <p:nvGrpSpPr>
          <p:cNvPr id="29" name="Group 29"/>
          <p:cNvGrpSpPr/>
          <p:nvPr/>
        </p:nvGrpSpPr>
        <p:grpSpPr>
          <a:xfrm>
            <a:off x="2531175" y="3172020"/>
            <a:ext cx="5322856" cy="5322856"/>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1FF72"/>
            </a:solidFill>
          </p:spPr>
        </p:sp>
        <p:sp>
          <p:nvSpPr>
            <p:cNvPr id="31" name="TextBox 31"/>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grpSp>
        <p:nvGrpSpPr>
          <p:cNvPr id="32" name="Group 32"/>
          <p:cNvGrpSpPr>
            <a:grpSpLocks noChangeAspect="1"/>
          </p:cNvGrpSpPr>
          <p:nvPr/>
        </p:nvGrpSpPr>
        <p:grpSpPr>
          <a:xfrm>
            <a:off x="2723873" y="3364728"/>
            <a:ext cx="4937460" cy="4937440"/>
            <a:chOff x="0" y="0"/>
            <a:chExt cx="6350000" cy="6349975"/>
          </a:xfrm>
        </p:grpSpPr>
        <p:sp>
          <p:nvSpPr>
            <p:cNvPr id="33" name="Freeform 3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25046" r="-25046"/>
              </a:stretch>
            </a:blipFill>
          </p:spPr>
        </p:sp>
      </p:grpSp>
      <p:sp>
        <p:nvSpPr>
          <p:cNvPr id="34" name="TextBox 34"/>
          <p:cNvSpPr txBox="1"/>
          <p:nvPr/>
        </p:nvSpPr>
        <p:spPr>
          <a:xfrm>
            <a:off x="9642521" y="2956741"/>
            <a:ext cx="4937460" cy="673100"/>
          </a:xfrm>
          <a:prstGeom prst="rect">
            <a:avLst/>
          </a:prstGeom>
        </p:spPr>
        <p:txBody>
          <a:bodyPr lIns="0" tIns="0" rIns="0" bIns="0" rtlCol="0" anchor="t">
            <a:spAutoFit/>
          </a:bodyPr>
          <a:lstStyle/>
          <a:p>
            <a:pPr algn="ctr">
              <a:lnSpc>
                <a:spcPts val="4900"/>
              </a:lnSpc>
            </a:pPr>
            <a:r>
              <a:rPr lang="en-US" sz="3500">
                <a:solidFill>
                  <a:srgbClr val="000000"/>
                </a:solidFill>
                <a:latin typeface="Arial Bold"/>
              </a:rPr>
              <a:t>Contenidos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CA0581-CEE6-1AC2-D0F1-AB06698CF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8426824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016E1DE-8973-B224-A762-E2A428675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5103937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D244B2-5B0E-996B-CECF-37AD78A64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33957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4AF0090-A031-0178-034F-6C7D8522D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4012837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38E7074-ED55-5032-154E-F5140A23B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5844116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4273A4-21F4-D83B-9005-A75222357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57257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1" t="10871" r="4047" b="11257"/>
          <a:stretch>
            <a:fillRect/>
          </a:stretch>
        </p:blipFill>
        <p:spPr>
          <a:xfrm>
            <a:off x="0" y="0"/>
            <a:ext cx="18288000" cy="10287000"/>
          </a:xfrm>
          <a:prstGeom prst="rect">
            <a:avLst/>
          </a:prstGeom>
        </p:spPr>
      </p:pic>
      <p:grpSp>
        <p:nvGrpSpPr>
          <p:cNvPr id="3" name="Group 3"/>
          <p:cNvGrpSpPr/>
          <p:nvPr/>
        </p:nvGrpSpPr>
        <p:grpSpPr>
          <a:xfrm>
            <a:off x="1525999" y="1028700"/>
            <a:ext cx="15243994" cy="8365478"/>
            <a:chOff x="0" y="0"/>
            <a:chExt cx="3605323" cy="1978501"/>
          </a:xfrm>
        </p:grpSpPr>
        <p:sp>
          <p:nvSpPr>
            <p:cNvPr id="4" name="Freeform 4"/>
            <p:cNvSpPr/>
            <p:nvPr/>
          </p:nvSpPr>
          <p:spPr>
            <a:xfrm>
              <a:off x="0" y="0"/>
              <a:ext cx="3605323" cy="1978501"/>
            </a:xfrm>
            <a:custGeom>
              <a:avLst/>
              <a:gdLst/>
              <a:ahLst/>
              <a:cxnLst/>
              <a:rect l="l" t="t" r="r" b="b"/>
              <a:pathLst>
                <a:path w="3605323" h="1978501">
                  <a:moveTo>
                    <a:pt x="25901" y="0"/>
                  </a:moveTo>
                  <a:lnTo>
                    <a:pt x="3579422" y="0"/>
                  </a:lnTo>
                  <a:cubicBezTo>
                    <a:pt x="3586292" y="0"/>
                    <a:pt x="3592880" y="2729"/>
                    <a:pt x="3597737" y="7586"/>
                  </a:cubicBezTo>
                  <a:cubicBezTo>
                    <a:pt x="3602594" y="12444"/>
                    <a:pt x="3605323" y="19032"/>
                    <a:pt x="3605323" y="25901"/>
                  </a:cubicBezTo>
                  <a:lnTo>
                    <a:pt x="3605323" y="1952599"/>
                  </a:lnTo>
                  <a:cubicBezTo>
                    <a:pt x="3605323" y="1966904"/>
                    <a:pt x="3593727" y="1978501"/>
                    <a:pt x="3579422" y="1978501"/>
                  </a:cubicBezTo>
                  <a:lnTo>
                    <a:pt x="25901" y="1978501"/>
                  </a:lnTo>
                  <a:cubicBezTo>
                    <a:pt x="11596" y="1978501"/>
                    <a:pt x="0" y="1966904"/>
                    <a:pt x="0" y="1952599"/>
                  </a:cubicBezTo>
                  <a:lnTo>
                    <a:pt x="0" y="25901"/>
                  </a:lnTo>
                  <a:cubicBezTo>
                    <a:pt x="0" y="11596"/>
                    <a:pt x="11596" y="0"/>
                    <a:pt x="25901" y="0"/>
                  </a:cubicBezTo>
                  <a:close/>
                </a:path>
              </a:pathLst>
            </a:custGeom>
            <a:solidFill>
              <a:srgbClr val="182C45">
                <a:alpha val="2588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5999" y="1225467"/>
            <a:ext cx="15088074" cy="8121596"/>
            <a:chOff x="0" y="0"/>
            <a:chExt cx="3568447" cy="1920821"/>
          </a:xfrm>
        </p:grpSpPr>
        <p:sp>
          <p:nvSpPr>
            <p:cNvPr id="7" name="Freeform 7"/>
            <p:cNvSpPr/>
            <p:nvPr/>
          </p:nvSpPr>
          <p:spPr>
            <a:xfrm>
              <a:off x="0" y="0"/>
              <a:ext cx="3568447" cy="1920821"/>
            </a:xfrm>
            <a:custGeom>
              <a:avLst/>
              <a:gdLst/>
              <a:ahLst/>
              <a:cxnLst/>
              <a:rect l="l" t="t" r="r" b="b"/>
              <a:pathLst>
                <a:path w="3568447" h="1920821">
                  <a:moveTo>
                    <a:pt x="26169" y="0"/>
                  </a:moveTo>
                  <a:lnTo>
                    <a:pt x="3542278" y="0"/>
                  </a:lnTo>
                  <a:cubicBezTo>
                    <a:pt x="3556731" y="0"/>
                    <a:pt x="3568447" y="11716"/>
                    <a:pt x="3568447" y="26169"/>
                  </a:cubicBezTo>
                  <a:lnTo>
                    <a:pt x="3568447" y="1894652"/>
                  </a:lnTo>
                  <a:cubicBezTo>
                    <a:pt x="3568447" y="1901592"/>
                    <a:pt x="3565690" y="1908248"/>
                    <a:pt x="3560782" y="1913156"/>
                  </a:cubicBezTo>
                  <a:cubicBezTo>
                    <a:pt x="3555875" y="1918064"/>
                    <a:pt x="3549219" y="1920821"/>
                    <a:pt x="3542278" y="1920821"/>
                  </a:cubicBezTo>
                  <a:lnTo>
                    <a:pt x="26169" y="1920821"/>
                  </a:lnTo>
                  <a:cubicBezTo>
                    <a:pt x="11716" y="1920821"/>
                    <a:pt x="0" y="1909105"/>
                    <a:pt x="0" y="1894652"/>
                  </a:cubicBezTo>
                  <a:lnTo>
                    <a:pt x="0" y="26169"/>
                  </a:lnTo>
                  <a:cubicBezTo>
                    <a:pt x="0" y="11716"/>
                    <a:pt x="11716" y="0"/>
                    <a:pt x="26169" y="0"/>
                  </a:cubicBezTo>
                  <a:close/>
                </a:path>
              </a:pathLst>
            </a:custGeom>
            <a:solidFill>
              <a:srgbClr val="A4D9E9"/>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995060"/>
            <a:ext cx="894025" cy="1867414"/>
          </a:xfrm>
          <a:prstGeom prst="rect">
            <a:avLst/>
          </a:prstGeom>
        </p:spPr>
      </p:pic>
      <p:pic>
        <p:nvPicPr>
          <p:cNvPr id="10" name="Picture 10"/>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2238313"/>
            <a:ext cx="894025" cy="1867414"/>
          </a:xfrm>
          <a:prstGeom prst="rect">
            <a:avLst/>
          </a:prstGeom>
        </p:spPr>
      </p:pic>
      <p:pic>
        <p:nvPicPr>
          <p:cNvPr id="11" name="Picture 11"/>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3482369"/>
            <a:ext cx="894025" cy="1867414"/>
          </a:xfrm>
          <a:prstGeom prst="rect">
            <a:avLst/>
          </a:prstGeom>
        </p:spPr>
      </p:pic>
      <p:pic>
        <p:nvPicPr>
          <p:cNvPr id="12" name="Picture 12"/>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4726425"/>
            <a:ext cx="894025" cy="1867414"/>
          </a:xfrm>
          <a:prstGeom prst="rect">
            <a:avLst/>
          </a:prstGeom>
        </p:spPr>
      </p:pic>
      <p:pic>
        <p:nvPicPr>
          <p:cNvPr id="13" name="Picture 13"/>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62525" y="7211502"/>
            <a:ext cx="894025" cy="186741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6362525" y="889101"/>
            <a:ext cx="894025" cy="1867414"/>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362525" y="2136949"/>
            <a:ext cx="894025" cy="186741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362525" y="3381989"/>
            <a:ext cx="894025" cy="186741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362525" y="4626045"/>
            <a:ext cx="894025" cy="186741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6362525" y="7114157"/>
            <a:ext cx="894025" cy="1867414"/>
          </a:xfrm>
          <a:prstGeom prst="rect">
            <a:avLst/>
          </a:prstGeom>
        </p:spPr>
      </p:pic>
      <p:grpSp>
        <p:nvGrpSpPr>
          <p:cNvPr id="19" name="Group 19"/>
          <p:cNvGrpSpPr/>
          <p:nvPr/>
        </p:nvGrpSpPr>
        <p:grpSpPr>
          <a:xfrm>
            <a:off x="1185326" y="1050653"/>
            <a:ext cx="15273755" cy="8343525"/>
            <a:chOff x="0" y="0"/>
            <a:chExt cx="3612362" cy="1973309"/>
          </a:xfrm>
        </p:grpSpPr>
        <p:sp>
          <p:nvSpPr>
            <p:cNvPr id="20" name="Freeform 20"/>
            <p:cNvSpPr/>
            <p:nvPr/>
          </p:nvSpPr>
          <p:spPr>
            <a:xfrm>
              <a:off x="0" y="0"/>
              <a:ext cx="3612362" cy="1973309"/>
            </a:xfrm>
            <a:custGeom>
              <a:avLst/>
              <a:gdLst/>
              <a:ahLst/>
              <a:cxnLst/>
              <a:rect l="l" t="t" r="r" b="b"/>
              <a:pathLst>
                <a:path w="3612362" h="1973309">
                  <a:moveTo>
                    <a:pt x="25851" y="0"/>
                  </a:moveTo>
                  <a:lnTo>
                    <a:pt x="3586511" y="0"/>
                  </a:lnTo>
                  <a:cubicBezTo>
                    <a:pt x="3600788" y="0"/>
                    <a:pt x="3612362" y="11574"/>
                    <a:pt x="3612362" y="25851"/>
                  </a:cubicBezTo>
                  <a:lnTo>
                    <a:pt x="3612362" y="1947458"/>
                  </a:lnTo>
                  <a:cubicBezTo>
                    <a:pt x="3612362" y="1961735"/>
                    <a:pt x="3600788" y="1973309"/>
                    <a:pt x="3586511" y="1973309"/>
                  </a:cubicBezTo>
                  <a:lnTo>
                    <a:pt x="25851" y="1973309"/>
                  </a:lnTo>
                  <a:cubicBezTo>
                    <a:pt x="11574" y="1973309"/>
                    <a:pt x="0" y="1961735"/>
                    <a:pt x="0" y="1947458"/>
                  </a:cubicBezTo>
                  <a:lnTo>
                    <a:pt x="0" y="25851"/>
                  </a:lnTo>
                  <a:cubicBezTo>
                    <a:pt x="0" y="11574"/>
                    <a:pt x="11574" y="0"/>
                    <a:pt x="25851" y="0"/>
                  </a:cubicBezTo>
                  <a:close/>
                </a:path>
              </a:pathLst>
            </a:custGeom>
            <a:solidFill>
              <a:srgbClr val="FFFFFF"/>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2"/>
          <p:cNvPicPr>
            <a:picLocks noChangeAspect="1"/>
          </p:cNvPicPr>
          <p:nvPr/>
        </p:nvPicPr>
        <p:blipFill>
          <a:blip r:embed="rId15"/>
          <a:srcRect/>
          <a:stretch>
            <a:fillRect/>
          </a:stretch>
        </p:blipFill>
        <p:spPr>
          <a:xfrm>
            <a:off x="922637" y="1050653"/>
            <a:ext cx="736712" cy="8185694"/>
          </a:xfrm>
          <a:prstGeom prst="rect">
            <a:avLst/>
          </a:prstGeom>
        </p:spPr>
      </p:pic>
      <p:pic>
        <p:nvPicPr>
          <p:cNvPr id="23" name="Picture 23"/>
          <p:cNvPicPr>
            <a:picLocks noChangeAspect="1"/>
          </p:cNvPicPr>
          <p:nvPr/>
        </p:nvPicPr>
        <p:blipFill>
          <a:blip r:embed="rId16"/>
          <a:srcRect t="3384" b="85793"/>
          <a:stretch>
            <a:fillRect/>
          </a:stretch>
        </p:blipFill>
        <p:spPr>
          <a:xfrm>
            <a:off x="221782" y="0"/>
            <a:ext cx="17259300" cy="1050653"/>
          </a:xfrm>
          <a:prstGeom prst="rect">
            <a:avLst/>
          </a:prstGeom>
        </p:spPr>
      </p:pic>
      <p:pic>
        <p:nvPicPr>
          <p:cNvPr id="24" name="Picture 24"/>
          <p:cNvPicPr>
            <a:picLocks noChangeAspect="1"/>
          </p:cNvPicPr>
          <p:nvPr/>
        </p:nvPicPr>
        <p:blipFill>
          <a:blip r:embed="rId16"/>
          <a:srcRect l="68319" t="85057" b="2957"/>
          <a:stretch>
            <a:fillRect/>
          </a:stretch>
        </p:blipFill>
        <p:spPr>
          <a:xfrm>
            <a:off x="11804515" y="9347062"/>
            <a:ext cx="4416911" cy="939938"/>
          </a:xfrm>
          <a:prstGeom prst="rect">
            <a:avLst/>
          </a:prstGeom>
        </p:spPr>
      </p:pic>
      <p:pic>
        <p:nvPicPr>
          <p:cNvPr id="25" name="Picture 25"/>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3531510" y="6657039"/>
            <a:ext cx="2821193" cy="2500282"/>
          </a:xfrm>
          <a:prstGeom prst="rect">
            <a:avLst/>
          </a:prstGeom>
        </p:spPr>
      </p:pic>
      <p:sp>
        <p:nvSpPr>
          <p:cNvPr id="26" name="TextBox 26"/>
          <p:cNvSpPr txBox="1"/>
          <p:nvPr/>
        </p:nvSpPr>
        <p:spPr>
          <a:xfrm>
            <a:off x="1659349" y="9451671"/>
            <a:ext cx="6989613" cy="683096"/>
          </a:xfrm>
          <a:prstGeom prst="rect">
            <a:avLst/>
          </a:prstGeom>
        </p:spPr>
        <p:txBody>
          <a:bodyPr lIns="0" tIns="0" rIns="0" bIns="0" rtlCol="0" anchor="t">
            <a:spAutoFit/>
          </a:bodyPr>
          <a:lstStyle/>
          <a:p>
            <a:pPr algn="ctr">
              <a:lnSpc>
                <a:spcPts val="2705"/>
              </a:lnSpc>
            </a:pPr>
            <a:r>
              <a:rPr lang="en-US" sz="1932">
                <a:solidFill>
                  <a:srgbClr val="205679"/>
                </a:solidFill>
                <a:latin typeface="Cambria Bold"/>
              </a:rPr>
              <a:t>Plan de Recuperación, Transformación y Resiliencia – Financiado por la Unión Europea – Next GenerationEU </a:t>
            </a:r>
          </a:p>
        </p:txBody>
      </p:sp>
      <p:sp>
        <p:nvSpPr>
          <p:cNvPr id="27" name="TextBox 27"/>
          <p:cNvSpPr txBox="1"/>
          <p:nvPr/>
        </p:nvSpPr>
        <p:spPr>
          <a:xfrm>
            <a:off x="2647999" y="2261480"/>
            <a:ext cx="12844075" cy="2611471"/>
          </a:xfrm>
          <a:prstGeom prst="rect">
            <a:avLst/>
          </a:prstGeom>
        </p:spPr>
        <p:txBody>
          <a:bodyPr lIns="0" tIns="0" rIns="0" bIns="0" rtlCol="0" anchor="t">
            <a:spAutoFit/>
          </a:bodyPr>
          <a:lstStyle/>
          <a:p>
            <a:pPr algn="just">
              <a:lnSpc>
                <a:spcPts val="4110"/>
              </a:lnSpc>
              <a:spcBef>
                <a:spcPct val="0"/>
              </a:spcBef>
            </a:pPr>
            <a:r>
              <a:rPr lang="en-US" sz="2936">
                <a:solidFill>
                  <a:srgbClr val="000000"/>
                </a:solidFill>
                <a:latin typeface="Arial"/>
              </a:rPr>
              <a:t>Las empresas se digitalizarán mucho más rápidamente, adoptando tecnologías y formas de trabajo totalmente digitales para </a:t>
            </a:r>
            <a:r>
              <a:rPr lang="en-US" sz="2936">
                <a:solidFill>
                  <a:srgbClr val="000000"/>
                </a:solidFill>
                <a:latin typeface="Arial Bold"/>
              </a:rPr>
              <a:t>transformar sus estructuras de costes y generar nuevos ingresos.</a:t>
            </a:r>
          </a:p>
          <a:p>
            <a:pPr algn="just">
              <a:lnSpc>
                <a:spcPts val="4110"/>
              </a:lnSpc>
              <a:spcBef>
                <a:spcPct val="0"/>
              </a:spcBef>
            </a:pPr>
            <a:r>
              <a:rPr lang="en-US" sz="2936">
                <a:solidFill>
                  <a:srgbClr val="000000"/>
                </a:solidFill>
                <a:latin typeface="Arial"/>
              </a:rPr>
              <a:t>La tecnología está disponible y es asequible para la PYME. </a:t>
            </a:r>
          </a:p>
          <a:p>
            <a:pPr algn="just">
              <a:lnSpc>
                <a:spcPts val="4110"/>
              </a:lnSpc>
              <a:spcBef>
                <a:spcPct val="0"/>
              </a:spcBef>
            </a:pPr>
            <a:endParaRPr lang="en-US" sz="2936">
              <a:solidFill>
                <a:srgbClr val="000000"/>
              </a:solidFill>
              <a:latin typeface="Arial"/>
            </a:endParaRPr>
          </a:p>
        </p:txBody>
      </p:sp>
      <p:sp>
        <p:nvSpPr>
          <p:cNvPr id="28" name="TextBox 28"/>
          <p:cNvSpPr txBox="1"/>
          <p:nvPr/>
        </p:nvSpPr>
        <p:spPr>
          <a:xfrm>
            <a:off x="2647999" y="4591258"/>
            <a:ext cx="12721814" cy="3143248"/>
          </a:xfrm>
          <a:prstGeom prst="rect">
            <a:avLst/>
          </a:prstGeom>
        </p:spPr>
        <p:txBody>
          <a:bodyPr lIns="0" tIns="0" rIns="0" bIns="0" rtlCol="0" anchor="t">
            <a:spAutoFit/>
          </a:bodyPr>
          <a:lstStyle/>
          <a:p>
            <a:pPr algn="ctr">
              <a:lnSpc>
                <a:spcPts val="12600"/>
              </a:lnSpc>
            </a:pPr>
            <a:r>
              <a:rPr lang="en-US" sz="9000" dirty="0">
                <a:solidFill>
                  <a:srgbClr val="000000"/>
                </a:solidFill>
                <a:latin typeface="Open Sans Light Bold"/>
              </a:rPr>
              <a:t>El </a:t>
            </a:r>
            <a:r>
              <a:rPr lang="en-US" sz="9000" dirty="0" err="1">
                <a:solidFill>
                  <a:srgbClr val="000000"/>
                </a:solidFill>
                <a:latin typeface="Open Sans Light Bold"/>
              </a:rPr>
              <a:t>reto</a:t>
            </a:r>
            <a:r>
              <a:rPr lang="en-US" sz="9000" dirty="0">
                <a:solidFill>
                  <a:srgbClr val="000000"/>
                </a:solidFill>
                <a:latin typeface="Open Sans Light Bold"/>
              </a:rPr>
              <a:t> </a:t>
            </a:r>
            <a:r>
              <a:rPr lang="en-US" sz="9000" dirty="0" err="1">
                <a:solidFill>
                  <a:srgbClr val="000000"/>
                </a:solidFill>
                <a:latin typeface="Open Sans Light Bold"/>
              </a:rPr>
              <a:t>está</a:t>
            </a:r>
            <a:r>
              <a:rPr lang="en-US" sz="9000" dirty="0">
                <a:solidFill>
                  <a:srgbClr val="000000"/>
                </a:solidFill>
                <a:latin typeface="Open Sans Light Bold"/>
              </a:rPr>
              <a:t> </a:t>
            </a:r>
            <a:r>
              <a:rPr lang="en-US" sz="9000" dirty="0" err="1">
                <a:solidFill>
                  <a:srgbClr val="000000"/>
                </a:solidFill>
                <a:latin typeface="Open Sans Light Bold"/>
              </a:rPr>
              <a:t>en</a:t>
            </a:r>
            <a:r>
              <a:rPr lang="en-US" sz="9000" dirty="0">
                <a:solidFill>
                  <a:srgbClr val="000000"/>
                </a:solidFill>
                <a:latin typeface="Open Sans Light Bold"/>
              </a:rPr>
              <a:t> </a:t>
            </a:r>
            <a:r>
              <a:rPr lang="en-US" sz="9000" dirty="0" err="1">
                <a:solidFill>
                  <a:srgbClr val="000000"/>
                </a:solidFill>
                <a:latin typeface="Open Sans Light Bold"/>
              </a:rPr>
              <a:t>querer</a:t>
            </a:r>
            <a:r>
              <a:rPr lang="en-US" sz="9000" dirty="0">
                <a:solidFill>
                  <a:srgbClr val="000000"/>
                </a:solidFill>
                <a:latin typeface="Open Sans Light Bold"/>
              </a:rPr>
              <a:t> y saber </a:t>
            </a:r>
            <a:r>
              <a:rPr lang="en-US" sz="9000" dirty="0" err="1">
                <a:solidFill>
                  <a:srgbClr val="000000"/>
                </a:solidFill>
                <a:latin typeface="Open Sans Light Bold"/>
              </a:rPr>
              <a:t>hacerlo</a:t>
            </a:r>
            <a:endParaRPr lang="en-US" sz="9000" dirty="0">
              <a:solidFill>
                <a:srgbClr val="000000"/>
              </a:solidFill>
              <a:latin typeface="Open Sans Light Bo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DA485D9-D151-DA28-DAEA-F07830F29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572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0D0AFC-8A32-8A9A-E922-A39C82EF7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454306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8691</Words>
  <Application>Microsoft Office PowerPoint</Application>
  <PresentationFormat>Personalizado</PresentationFormat>
  <Paragraphs>538</Paragraphs>
  <Slides>91</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91</vt:i4>
      </vt:variant>
    </vt:vector>
  </HeadingPairs>
  <TitlesOfParts>
    <vt:vector size="103" baseType="lpstr">
      <vt:lpstr>Calibri</vt:lpstr>
      <vt:lpstr>YAFcfoaHu-s 0</vt:lpstr>
      <vt:lpstr>Cambria Bold</vt:lpstr>
      <vt:lpstr>Arial Bold</vt:lpstr>
      <vt:lpstr>Open Sans Light Bold</vt:lpstr>
      <vt:lpstr>Clear Sans Bold</vt:lpstr>
      <vt:lpstr>Open Sans Bold</vt:lpstr>
      <vt:lpstr>Arial</vt:lpstr>
      <vt:lpstr>Angeletta</vt:lpstr>
      <vt:lpstr>Open Sans</vt:lpstr>
      <vt:lpstr>Open Sans Extra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EMPRESARIAL Y ESTRATÉGICA</dc:title>
  <dc:creator>Usuario</dc:creator>
  <cp:lastModifiedBy>Sergio Pla</cp:lastModifiedBy>
  <cp:revision>6</cp:revision>
  <dcterms:created xsi:type="dcterms:W3CDTF">2006-08-16T00:00:00Z</dcterms:created>
  <dcterms:modified xsi:type="dcterms:W3CDTF">2023-05-29T19:28:02Z</dcterms:modified>
  <dc:identifier>DAFiaUHz6ds</dc:identifier>
</cp:coreProperties>
</file>